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7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F1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0" autoAdjust="0"/>
    <p:restoredTop sz="96582" autoAdjust="0"/>
  </p:normalViewPr>
  <p:slideViewPr>
    <p:cSldViewPr>
      <p:cViewPr varScale="1">
        <p:scale>
          <a:sx n="116" d="100"/>
          <a:sy n="116" d="100"/>
        </p:scale>
        <p:origin x="-160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150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1F2E1E-6C42-445F-BA9C-40D122B50336}" type="datetimeFigureOut">
              <a:rPr lang="ko-KR" altLang="en-US" smtClean="0"/>
              <a:pPr/>
              <a:t>2015-12-03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4CA8585-5289-4261-8090-8279161013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62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F5350BE-8273-47B8-AC82-9C20F07B5079}" type="datetimeFigureOut">
              <a:rPr lang="ko-KR" altLang="en-US" smtClean="0"/>
              <a:pPr/>
              <a:t>2015-12-03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18504A9-FEE8-4B2D-AABC-AA20FAE5FD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2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1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3971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974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293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3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090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74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986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930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740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675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11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066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201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903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4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148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406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68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199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99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435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37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 smtClean="0">
                <a:solidFill>
                  <a:schemeClr val="bg1"/>
                </a:solidFill>
                <a:latin typeface="Arial Black" pitchFamily="34" charset="0"/>
              </a:rPr>
              <a:t>3ds</a:t>
            </a:r>
            <a:r>
              <a:rPr lang="en-US" altLang="ko-KR" sz="4400" b="1" i="1" baseline="0" dirty="0" smtClean="0">
                <a:solidFill>
                  <a:schemeClr val="bg1"/>
                </a:solidFill>
                <a:latin typeface="Arial Black" pitchFamily="34" charset="0"/>
              </a:rPr>
              <a:t> MAX</a:t>
            </a:r>
            <a:endParaRPr lang="en-US" altLang="ko-KR" sz="4400" b="1" i="1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7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9" name="Picture 72" descr="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010400" cy="762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 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308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en-US" altLang="ko-KR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11" name="Rectangle 1034"/>
          <p:cNvSpPr>
            <a:spLocks noChangeArrowheads="1"/>
          </p:cNvSpPr>
          <p:nvPr userDrawn="1"/>
        </p:nvSpPr>
        <p:spPr bwMode="white">
          <a:xfrm>
            <a:off x="7600950" y="5334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3ds MAX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9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0" name="Picture 72" descr="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48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73.png"/><Relationship Id="rId5" Type="http://schemas.openxmlformats.org/officeDocument/2006/relationships/image" Target="../media/image42.png"/><Relationship Id="rId10" Type="http://schemas.openxmlformats.org/officeDocument/2006/relationships/image" Target="../media/image72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>
                <a:solidFill>
                  <a:srgbClr val="9966FF"/>
                </a:solidFill>
              </a:rPr>
              <a:t>애니메이션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400" dirty="0" smtClean="0"/>
              <a:t>-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Character Studio : </a:t>
            </a:r>
            <a:br>
              <a:rPr lang="en-US" altLang="ko-KR" sz="2400" dirty="0" smtClean="0"/>
            </a:br>
            <a:r>
              <a:rPr lang="en-US" altLang="ko-KR" sz="2400" dirty="0" smtClean="0"/>
              <a:t>Skinning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4058130"/>
            <a:ext cx="1528961" cy="18956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92079" y="6010255"/>
            <a:ext cx="3257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Dariush Derakhshani, Randi L. Derakhshani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b="1" dirty="0" smtClean="0"/>
              <a:t>Autodesk </a:t>
            </a:r>
            <a:r>
              <a:rPr lang="ko-KR" altLang="en-US" sz="1200" b="1" dirty="0"/>
              <a:t>3ds Max 2013 Essentials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</a:t>
            </a:r>
            <a:r>
              <a:rPr lang="en-US" altLang="ko-KR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허벅지 </a:t>
            </a:r>
            <a:r>
              <a:rPr lang="en-US" altLang="ko-KR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(thigh)</a:t>
            </a:r>
            <a:r>
              <a:rPr lang="ko-KR" altLang="en-US" sz="1200" kern="0" dirty="0" smtClean="0">
                <a:latin typeface="+mn-ea"/>
              </a:rPr>
              <a:t>를 두 번 클릭해서 계층 구조 상 아래에 있는 자식 </a:t>
            </a:r>
            <a:r>
              <a:rPr lang="en-US" altLang="ko-KR" sz="1200" kern="0" dirty="0" smtClean="0">
                <a:latin typeface="+mn-ea"/>
              </a:rPr>
              <a:t>object</a:t>
            </a:r>
            <a:r>
              <a:rPr lang="ko-KR" altLang="en-US" sz="1200" kern="0" dirty="0" smtClean="0">
                <a:latin typeface="+mn-ea"/>
              </a:rPr>
              <a:t>들도 모두 선택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오른쪽에서</a:t>
            </a:r>
            <a:r>
              <a:rPr lang="en-US" altLang="ko-KR" sz="1200" kern="0" dirty="0" smtClean="0">
                <a:latin typeface="+mn-ea"/>
              </a:rPr>
              <a:t> Copy/Paste </a:t>
            </a:r>
            <a:r>
              <a:rPr lang="ko-KR" altLang="en-US" sz="1200" kern="0" dirty="0" err="1" smtClean="0">
                <a:latin typeface="+mn-ea"/>
              </a:rPr>
              <a:t>롤아웃</a:t>
            </a:r>
            <a:r>
              <a:rPr lang="ko-KR" altLang="en-US" sz="1200" kern="0" dirty="0" smtClean="0">
                <a:latin typeface="+mn-ea"/>
              </a:rPr>
              <a:t> 열기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지금까지 바꾼 자세</a:t>
            </a:r>
            <a:r>
              <a:rPr lang="en-US" altLang="ko-KR" sz="1200" kern="0" dirty="0" smtClean="0">
                <a:latin typeface="+mn-ea"/>
              </a:rPr>
              <a:t>(posture)</a:t>
            </a:r>
            <a:r>
              <a:rPr lang="ko-KR" altLang="en-US" sz="1200" kern="0" dirty="0" smtClean="0">
                <a:latin typeface="+mn-ea"/>
              </a:rPr>
              <a:t>는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err="1" smtClean="0">
                <a:latin typeface="+mn-ea"/>
              </a:rPr>
              <a:t>붙여넣기</a:t>
            </a:r>
            <a:r>
              <a:rPr lang="ko-KR" altLang="en-US" sz="1200" kern="0" dirty="0" smtClean="0">
                <a:latin typeface="+mn-ea"/>
              </a:rPr>
              <a:t> 전에 반드시 저장해야 함</a:t>
            </a:r>
            <a:r>
              <a:rPr lang="en-US" altLang="ko-KR" sz="1200" kern="0" dirty="0" smtClean="0">
                <a:latin typeface="+mn-ea"/>
              </a:rPr>
              <a:t>. </a:t>
            </a:r>
            <a:r>
              <a:rPr lang="ko-KR" altLang="en-US" sz="1200" kern="0" dirty="0" smtClean="0">
                <a:latin typeface="+mn-ea"/>
              </a:rPr>
              <a:t>따라서 </a:t>
            </a:r>
            <a:r>
              <a:rPr lang="en-US" altLang="ko-KR" sz="1200" kern="0" dirty="0" smtClean="0">
                <a:latin typeface="+mn-ea"/>
              </a:rPr>
              <a:t>Create Collection </a:t>
            </a:r>
            <a:r>
              <a:rPr lang="ko-KR" altLang="en-US" sz="1200" kern="0" dirty="0" smtClean="0">
                <a:latin typeface="+mn-ea"/>
              </a:rPr>
              <a:t>단추 클릭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기본 설정 이름</a:t>
            </a:r>
            <a:r>
              <a:rPr lang="en-US" altLang="ko-KR" sz="1200" kern="0" dirty="0" smtClean="0">
                <a:latin typeface="+mn-ea"/>
              </a:rPr>
              <a:t>(Col01)</a:t>
            </a:r>
            <a:r>
              <a:rPr lang="ko-KR" altLang="en-US" sz="1200" kern="0" dirty="0" smtClean="0">
                <a:latin typeface="+mn-ea"/>
              </a:rPr>
              <a:t>을 </a:t>
            </a:r>
            <a:r>
              <a:rPr lang="en-US" altLang="ko-KR" sz="1200" kern="0" dirty="0" smtClean="0">
                <a:latin typeface="+mn-ea"/>
              </a:rPr>
              <a:t>Left Leg</a:t>
            </a:r>
            <a:r>
              <a:rPr lang="ko-KR" altLang="en-US" sz="1200" kern="0" dirty="0" smtClean="0">
                <a:latin typeface="+mn-ea"/>
              </a:rPr>
              <a:t>으로 변경</a:t>
            </a:r>
            <a:r>
              <a:rPr lang="en-US" altLang="ko-KR" sz="1200" kern="0" dirty="0" smtClean="0">
                <a:latin typeface="+mn-ea"/>
              </a:rPr>
              <a:t>(C)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Posture </a:t>
            </a:r>
            <a:r>
              <a:rPr lang="ko-KR" altLang="en-US" sz="1200" kern="0" dirty="0" smtClean="0">
                <a:latin typeface="+mn-ea"/>
              </a:rPr>
              <a:t>단추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바로 아래에 있는 </a:t>
            </a:r>
            <a:r>
              <a:rPr lang="en-US" altLang="ko-KR" sz="1200" dirty="0"/>
              <a:t>Copy </a:t>
            </a:r>
            <a:r>
              <a:rPr lang="en-US" altLang="ko-KR" sz="1200" dirty="0" smtClean="0"/>
              <a:t>Posture </a:t>
            </a:r>
            <a:r>
              <a:rPr lang="ko-KR" altLang="en-US" sz="1200" dirty="0" smtClean="0"/>
              <a:t>단추를 클릭해서 선택한 </a:t>
            </a:r>
            <a:r>
              <a:rPr lang="en-US" altLang="ko-KR" sz="1200" dirty="0" smtClean="0"/>
              <a:t>posture</a:t>
            </a:r>
            <a:r>
              <a:rPr lang="ko-KR" altLang="en-US" sz="1200" dirty="0" smtClean="0"/>
              <a:t>를 클립보드에 저장</a:t>
            </a:r>
            <a:endParaRPr lang="en-US" altLang="ko-KR" sz="1200" dirty="0" smtClean="0"/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아래에 </a:t>
            </a:r>
            <a:r>
              <a:rPr lang="en-US" altLang="ko-KR" sz="1200" kern="0" dirty="0" smtClean="0">
                <a:latin typeface="+mn-ea"/>
              </a:rPr>
              <a:t>preview </a:t>
            </a:r>
            <a:r>
              <a:rPr lang="ko-KR" altLang="en-US" sz="1200" kern="0" dirty="0" smtClean="0">
                <a:latin typeface="+mn-ea"/>
              </a:rPr>
              <a:t>표시</a:t>
            </a:r>
            <a:r>
              <a:rPr lang="en-US" altLang="ko-KR" sz="1200" kern="0" dirty="0" smtClean="0">
                <a:latin typeface="+mn-ea"/>
              </a:rPr>
              <a:t>(D)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dirty="0"/>
              <a:t>Paste Posture </a:t>
            </a:r>
            <a:r>
              <a:rPr lang="en-US" altLang="ko-KR" sz="1200" dirty="0" smtClean="0"/>
              <a:t>Opposite </a:t>
            </a:r>
            <a:r>
              <a:rPr lang="ko-KR" altLang="en-US" sz="1200" dirty="0" smtClean="0"/>
              <a:t>단추 클릭 </a:t>
            </a:r>
            <a:r>
              <a:rPr lang="en-US" altLang="ko-KR" sz="1200" dirty="0" smtClean="0"/>
              <a:t>(E)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935" y="4129975"/>
            <a:ext cx="1491121" cy="2772765"/>
            <a:chOff x="9135" y="2974258"/>
            <a:chExt cx="1970577" cy="3736700"/>
          </a:xfrm>
        </p:grpSpPr>
        <p:grpSp>
          <p:nvGrpSpPr>
            <p:cNvPr id="6" name="그룹 5"/>
            <p:cNvGrpSpPr/>
            <p:nvPr/>
          </p:nvGrpSpPr>
          <p:grpSpPr>
            <a:xfrm>
              <a:off x="323528" y="3140968"/>
              <a:ext cx="1656184" cy="3569990"/>
              <a:chOff x="683568" y="2492896"/>
              <a:chExt cx="1939029" cy="414605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568" y="2492896"/>
                <a:ext cx="1939029" cy="4146054"/>
              </a:xfrm>
              <a:prstGeom prst="rect">
                <a:avLst/>
              </a:prstGeom>
            </p:spPr>
          </p:pic>
          <p:grpSp>
            <p:nvGrpSpPr>
              <p:cNvPr id="5" name="그룹 4"/>
              <p:cNvGrpSpPr/>
              <p:nvPr/>
            </p:nvGrpSpPr>
            <p:grpSpPr>
              <a:xfrm>
                <a:off x="1979712" y="3284984"/>
                <a:ext cx="467589" cy="772158"/>
                <a:chOff x="846252" y="3047160"/>
                <a:chExt cx="467589" cy="772158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864247" y="3047160"/>
                  <a:ext cx="449594" cy="414314"/>
                  <a:chOff x="1" y="2474403"/>
                  <a:chExt cx="449594" cy="414314"/>
                </a:xfrm>
              </p:grpSpPr>
              <p:sp>
                <p:nvSpPr>
                  <p:cNvPr id="18" name="타원형 설명선 17"/>
                  <p:cNvSpPr/>
                  <p:nvPr/>
                </p:nvSpPr>
                <p:spPr bwMode="auto">
                  <a:xfrm>
                    <a:off x="1" y="2474403"/>
                    <a:ext cx="449594" cy="414314"/>
                  </a:xfrm>
                  <a:prstGeom prst="wedgeEllipseCallout">
                    <a:avLst>
                      <a:gd name="adj1" fmla="val -128238"/>
                      <a:gd name="adj2" fmla="val 27650"/>
                    </a:avLst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ko-KR" alt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  <p:pic>
                <p:nvPicPr>
                  <p:cNvPr id="19" name="그림 1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3417" y="2536930"/>
                    <a:ext cx="282762" cy="29259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" name="그룹 20"/>
                <p:cNvGrpSpPr/>
                <p:nvPr/>
              </p:nvGrpSpPr>
              <p:grpSpPr>
                <a:xfrm>
                  <a:off x="846252" y="3405004"/>
                  <a:ext cx="449594" cy="414314"/>
                  <a:chOff x="1" y="2474403"/>
                  <a:chExt cx="449594" cy="414314"/>
                </a:xfrm>
              </p:grpSpPr>
              <p:sp>
                <p:nvSpPr>
                  <p:cNvPr id="22" name="타원형 설명선 21"/>
                  <p:cNvSpPr/>
                  <p:nvPr/>
                </p:nvSpPr>
                <p:spPr bwMode="auto">
                  <a:xfrm>
                    <a:off x="1" y="2474403"/>
                    <a:ext cx="449594" cy="414314"/>
                  </a:xfrm>
                  <a:prstGeom prst="wedgeEllipseCallout">
                    <a:avLst>
                      <a:gd name="adj1" fmla="val -128238"/>
                      <a:gd name="adj2" fmla="val -58792"/>
                    </a:avLst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ko-KR" alt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  <p:pic>
                <p:nvPicPr>
                  <p:cNvPr id="23" name="그림 2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3417" y="2536930"/>
                    <a:ext cx="282762" cy="292597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4" name="직사각형 23"/>
            <p:cNvSpPr/>
            <p:nvPr/>
          </p:nvSpPr>
          <p:spPr bwMode="auto">
            <a:xfrm>
              <a:off x="9135" y="2974258"/>
              <a:ext cx="490899" cy="189404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98" y="1676056"/>
            <a:ext cx="238125" cy="257175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751056" y="3153994"/>
            <a:ext cx="1600200" cy="1323815"/>
            <a:chOff x="3901805" y="4394451"/>
            <a:chExt cx="1600200" cy="132381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805" y="4394451"/>
              <a:ext cx="1581150" cy="600075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1805" y="5175341"/>
              <a:ext cx="1600200" cy="542925"/>
            </a:xfrm>
            <a:prstGeom prst="rect">
              <a:avLst/>
            </a:prstGeom>
          </p:spPr>
        </p:pic>
        <p:sp>
          <p:nvSpPr>
            <p:cNvPr id="28" name="오른쪽 화살표 27"/>
            <p:cNvSpPr/>
            <p:nvPr/>
          </p:nvSpPr>
          <p:spPr bwMode="auto">
            <a:xfrm rot="5400000">
              <a:off x="4395607" y="4910300"/>
              <a:ext cx="460555" cy="339071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C</a:t>
              </a: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74" y="2070373"/>
            <a:ext cx="257175" cy="247650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2003313" y="2936972"/>
            <a:ext cx="1653042" cy="3921028"/>
            <a:chOff x="2003313" y="2936972"/>
            <a:chExt cx="1653042" cy="3921028"/>
          </a:xfrm>
        </p:grpSpPr>
        <p:grpSp>
          <p:nvGrpSpPr>
            <p:cNvPr id="8" name="그룹 7"/>
            <p:cNvGrpSpPr/>
            <p:nvPr/>
          </p:nvGrpSpPr>
          <p:grpSpPr>
            <a:xfrm>
              <a:off x="2003313" y="2936972"/>
              <a:ext cx="1653042" cy="3921028"/>
              <a:chOff x="2121484" y="2936972"/>
              <a:chExt cx="1653042" cy="3921028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6934" y="3068960"/>
                <a:ext cx="1407592" cy="3789040"/>
              </a:xfrm>
              <a:prstGeom prst="rect">
                <a:avLst/>
              </a:prstGeom>
            </p:spPr>
          </p:pic>
          <p:sp>
            <p:nvSpPr>
              <p:cNvPr id="25" name="직사각형 24"/>
              <p:cNvSpPr/>
              <p:nvPr/>
            </p:nvSpPr>
            <p:spPr bwMode="auto">
              <a:xfrm>
                <a:off x="2121484" y="2936972"/>
                <a:ext cx="490899" cy="189404"/>
              </a:xfrm>
              <a:prstGeom prst="rect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5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dirty="0" smtClean="0">
                    <a:solidFill>
                      <a:schemeClr val="accent3">
                        <a:lumMod val="95000"/>
                      </a:schemeClr>
                    </a:solidFill>
                    <a:latin typeface="+mj-lt"/>
                    <a:ea typeface="굴림" pitchFamily="50" charset="-127"/>
                  </a:rPr>
                  <a:t>B</a:t>
                </a:r>
                <a:endParaRPr lang="ko-KR" altLang="en-US" sz="1200" dirty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 bwMode="auto">
            <a:xfrm>
              <a:off x="2339752" y="4069657"/>
              <a:ext cx="193898" cy="19754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2320702" y="3602932"/>
              <a:ext cx="193898" cy="19754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35" name="꺾인 연결선 34"/>
          <p:cNvCxnSpPr>
            <a:stCxn id="32" idx="1"/>
            <a:endCxn id="11" idx="1"/>
          </p:cNvCxnSpPr>
          <p:nvPr/>
        </p:nvCxnSpPr>
        <p:spPr bwMode="auto">
          <a:xfrm rot="10800000">
            <a:off x="673198" y="1804644"/>
            <a:ext cx="1647504" cy="1897060"/>
          </a:xfrm>
          <a:prstGeom prst="bentConnector3">
            <a:avLst>
              <a:gd name="adj1" fmla="val 137002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꺾인 연결선 39"/>
          <p:cNvCxnSpPr>
            <a:stCxn id="31" idx="1"/>
            <a:endCxn id="30" idx="1"/>
          </p:cNvCxnSpPr>
          <p:nvPr/>
        </p:nvCxnSpPr>
        <p:spPr bwMode="auto">
          <a:xfrm rot="10800000">
            <a:off x="663674" y="2194199"/>
            <a:ext cx="1676078" cy="1974231"/>
          </a:xfrm>
          <a:prstGeom prst="bentConnector3">
            <a:avLst>
              <a:gd name="adj1" fmla="val 113639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7731" y="5019082"/>
            <a:ext cx="1533525" cy="156210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 bwMode="auto">
          <a:xfrm>
            <a:off x="3821658" y="4876668"/>
            <a:ext cx="490899" cy="189404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D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96" y="2498028"/>
            <a:ext cx="228600" cy="20955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 bwMode="auto">
          <a:xfrm>
            <a:off x="2758852" y="4060132"/>
            <a:ext cx="193898" cy="1975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50" name="꺾인 연결선 49"/>
          <p:cNvCxnSpPr>
            <a:stCxn id="49" idx="0"/>
            <a:endCxn id="47" idx="2"/>
          </p:cNvCxnSpPr>
          <p:nvPr/>
        </p:nvCxnSpPr>
        <p:spPr bwMode="auto">
          <a:xfrm rot="16200000" flipV="1">
            <a:off x="1145372" y="2349702"/>
            <a:ext cx="1352554" cy="2068305"/>
          </a:xfrm>
          <a:prstGeom prst="bentConnector3">
            <a:avLst>
              <a:gd name="adj1" fmla="val 85211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8905" y="3643096"/>
            <a:ext cx="1573871" cy="277053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8344" y="3518711"/>
            <a:ext cx="1260287" cy="2482124"/>
          </a:xfrm>
          <a:prstGeom prst="rect">
            <a:avLst/>
          </a:prstGeom>
        </p:spPr>
      </p:pic>
      <p:sp>
        <p:nvSpPr>
          <p:cNvPr id="56" name="오른쪽 화살표 55"/>
          <p:cNvSpPr/>
          <p:nvPr/>
        </p:nvSpPr>
        <p:spPr bwMode="auto">
          <a:xfrm>
            <a:off x="7279870" y="4590237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E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28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상반신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및 팔 조정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다리와 유사하게 작업 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몸통은 척추</a:t>
            </a:r>
            <a:r>
              <a:rPr lang="en-US" altLang="ko-KR" sz="1200" kern="0" dirty="0" smtClean="0">
                <a:latin typeface="+mn-ea"/>
              </a:rPr>
              <a:t>(spine) </a:t>
            </a:r>
            <a:r>
              <a:rPr lang="ko-KR" altLang="en-US" sz="1200" kern="0" dirty="0" smtClean="0">
                <a:latin typeface="+mn-ea"/>
              </a:rPr>
              <a:t>세 마디로 구성되어 있기 때문에 </a:t>
            </a:r>
            <a:r>
              <a:rPr lang="en-US" altLang="ko-KR" sz="1200" kern="0" dirty="0" smtClean="0">
                <a:latin typeface="+mn-ea"/>
              </a:rPr>
              <a:t>CTRL+</a:t>
            </a:r>
            <a:r>
              <a:rPr lang="ko-KR" altLang="en-US" sz="1200" kern="0" dirty="0" smtClean="0">
                <a:latin typeface="+mn-ea"/>
              </a:rPr>
              <a:t>클릭으로 모두 선택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Scale/Rotate/Move</a:t>
            </a:r>
            <a:r>
              <a:rPr lang="ko-KR" altLang="en-US" sz="1200" kern="0" dirty="0" smtClean="0">
                <a:latin typeface="+mn-ea"/>
              </a:rPr>
              <a:t>를 이용해서 </a:t>
            </a:r>
            <a:r>
              <a:rPr lang="en-US" altLang="ko-KR" sz="1200" kern="0" dirty="0" smtClean="0">
                <a:latin typeface="+mn-ea"/>
              </a:rPr>
              <a:t>mesh</a:t>
            </a:r>
            <a:r>
              <a:rPr lang="ko-KR" altLang="en-US" sz="1200" kern="0" dirty="0" smtClean="0">
                <a:latin typeface="+mn-ea"/>
              </a:rPr>
              <a:t>에 맞춤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그 후 세 개 각각에 대해 조정</a:t>
            </a: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8" y="3355290"/>
            <a:ext cx="1754259" cy="31441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177" y="3356034"/>
            <a:ext cx="1536859" cy="31135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138" y="3355290"/>
            <a:ext cx="1470935" cy="30454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6404" y="2685164"/>
            <a:ext cx="1865010" cy="35816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96" y="2599439"/>
            <a:ext cx="1983691" cy="3753116"/>
          </a:xfrm>
          <a:prstGeom prst="rect">
            <a:avLst/>
          </a:prstGeom>
        </p:spPr>
      </p:pic>
      <p:sp>
        <p:nvSpPr>
          <p:cNvPr id="43" name="오른쪽 화살표 42"/>
          <p:cNvSpPr/>
          <p:nvPr/>
        </p:nvSpPr>
        <p:spPr bwMode="auto">
          <a:xfrm>
            <a:off x="4983900" y="4475997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49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팔 조정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 어깨뼈</a:t>
            </a:r>
            <a:r>
              <a:rPr lang="en-US" altLang="ko-KR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</a:t>
            </a:r>
            <a:r>
              <a:rPr lang="en-US" altLang="ko-KR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clavicle)</a:t>
            </a:r>
            <a:r>
              <a:rPr lang="ko-KR" altLang="en-US" sz="1200" dirty="0" smtClean="0"/>
              <a:t>를 </a:t>
            </a:r>
            <a:r>
              <a:rPr lang="en-US" altLang="ko-KR" sz="1200" kern="0" dirty="0" smtClean="0">
                <a:latin typeface="+mn-ea"/>
              </a:rPr>
              <a:t>Scale/Rotate/Move</a:t>
            </a:r>
            <a:r>
              <a:rPr lang="ko-KR" altLang="en-US" sz="1200" kern="0" dirty="0" smtClean="0">
                <a:latin typeface="+mn-ea"/>
              </a:rPr>
              <a:t>로 적절한 </a:t>
            </a:r>
            <a:r>
              <a:rPr lang="ko-KR" altLang="en-US" sz="1200" dirty="0" smtClean="0"/>
              <a:t>위치로 조정</a:t>
            </a:r>
            <a:endParaRPr lang="en-US" altLang="ko-KR" sz="1200" dirty="0" smtClean="0"/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다리를 조정할 때처럼 </a:t>
            </a: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의 왼쪽 팔을 </a:t>
            </a:r>
            <a:r>
              <a:rPr lang="en-US" altLang="ko-KR" sz="1200" kern="0" dirty="0" smtClean="0">
                <a:latin typeface="+mn-ea"/>
              </a:rPr>
              <a:t>Scale/Rotate/Move </a:t>
            </a:r>
            <a:r>
              <a:rPr lang="ko-KR" altLang="en-US" sz="1200" kern="0" dirty="0" smtClean="0">
                <a:latin typeface="+mn-ea"/>
              </a:rPr>
              <a:t>시켜서 </a:t>
            </a:r>
            <a:r>
              <a:rPr lang="en-US" altLang="ko-KR" sz="1200" kern="0" dirty="0" smtClean="0">
                <a:latin typeface="+mn-ea"/>
              </a:rPr>
              <a:t>mesh </a:t>
            </a:r>
            <a:r>
              <a:rPr lang="ko-KR" altLang="en-US" sz="1200" kern="0" dirty="0" smtClean="0">
                <a:latin typeface="+mn-ea"/>
              </a:rPr>
              <a:t>내부에 맞게 조정</a:t>
            </a:r>
            <a:endParaRPr lang="en-US" altLang="ko-KR" sz="1200" kern="0" dirty="0" smtClean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4616" y="2064530"/>
            <a:ext cx="3960440" cy="1956828"/>
            <a:chOff x="179512" y="3862444"/>
            <a:chExt cx="4913337" cy="24594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3862444"/>
              <a:ext cx="2849488" cy="245372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7784" y="3862444"/>
              <a:ext cx="2465065" cy="2459488"/>
            </a:xfrm>
            <a:prstGeom prst="rect">
              <a:avLst/>
            </a:prstGeom>
          </p:spPr>
        </p:pic>
        <p:sp>
          <p:nvSpPr>
            <p:cNvPr id="13" name="오른쪽 화살표 12"/>
            <p:cNvSpPr/>
            <p:nvPr/>
          </p:nvSpPr>
          <p:spPr bwMode="auto">
            <a:xfrm>
              <a:off x="2352756" y="4941168"/>
              <a:ext cx="550055" cy="458809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788024" y="2064531"/>
            <a:ext cx="2520280" cy="2516598"/>
            <a:chOff x="5136339" y="2586403"/>
            <a:chExt cx="3123150" cy="30795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9725" y="2586403"/>
              <a:ext cx="3109764" cy="169150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6339" y="4161029"/>
              <a:ext cx="3123149" cy="1504905"/>
            </a:xfrm>
            <a:prstGeom prst="rect">
              <a:avLst/>
            </a:prstGeom>
          </p:spPr>
        </p:pic>
        <p:sp>
          <p:nvSpPr>
            <p:cNvPr id="16" name="오른쪽 화살표 15"/>
            <p:cNvSpPr/>
            <p:nvPr/>
          </p:nvSpPr>
          <p:spPr bwMode="auto">
            <a:xfrm rot="5400000">
              <a:off x="6482919" y="4095386"/>
              <a:ext cx="443377" cy="365040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81" y="4165814"/>
            <a:ext cx="3842320" cy="13821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132" y="5637614"/>
            <a:ext cx="3717269" cy="1220386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 bwMode="auto">
          <a:xfrm rot="5400000">
            <a:off x="2092597" y="5455094"/>
            <a:ext cx="443377" cy="365040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0401" y="5637614"/>
            <a:ext cx="3120950" cy="1155198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 bwMode="auto">
          <a:xfrm>
            <a:off x="3883379" y="5939323"/>
            <a:ext cx="443377" cy="365040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18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팔 조정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팔꿈치</a:t>
            </a:r>
            <a:r>
              <a:rPr lang="en-US" altLang="ko-KR" sz="1200" kern="0" dirty="0" smtClean="0">
                <a:latin typeface="+mn-ea"/>
              </a:rPr>
              <a:t>, </a:t>
            </a:r>
            <a:r>
              <a:rPr lang="ko-KR" altLang="en-US" sz="1200" kern="0" dirty="0" smtClean="0">
                <a:latin typeface="+mn-ea"/>
              </a:rPr>
              <a:t>손목 위치 주의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손가락 위치를 올바로 조정 </a:t>
            </a:r>
            <a:r>
              <a:rPr lang="en-US" altLang="ko-KR" sz="1200" kern="0" dirty="0" smtClean="0">
                <a:latin typeface="+mn-ea"/>
              </a:rPr>
              <a:t>: </a:t>
            </a:r>
            <a:r>
              <a:rPr lang="ko-KR" altLang="en-US" sz="1200" kern="0" dirty="0" smtClean="0">
                <a:latin typeface="+mn-ea"/>
              </a:rPr>
              <a:t>실제 손가락 </a:t>
            </a:r>
            <a:r>
              <a:rPr lang="en-US" altLang="ko-KR" sz="1200" kern="0" dirty="0" smtClean="0">
                <a:latin typeface="+mn-ea"/>
              </a:rPr>
              <a:t>5</a:t>
            </a:r>
            <a:r>
              <a:rPr lang="ko-KR" altLang="en-US" sz="1200" kern="0" dirty="0" smtClean="0">
                <a:latin typeface="+mn-ea"/>
              </a:rPr>
              <a:t>개를 다 작업해야 하는 경우 가장 시간이 많이 소요되는 부분</a:t>
            </a:r>
            <a:r>
              <a:rPr lang="en-US" altLang="ko-KR" sz="1200" kern="0" dirty="0" smtClean="0">
                <a:latin typeface="+mn-ea"/>
              </a:rPr>
              <a:t>!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51520" y="2034916"/>
            <a:ext cx="8627179" cy="1460689"/>
            <a:chOff x="45196" y="1882023"/>
            <a:chExt cx="8627179" cy="14606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6" y="1882023"/>
              <a:ext cx="4281560" cy="146068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1920" y="1893221"/>
              <a:ext cx="4320455" cy="1426817"/>
            </a:xfrm>
            <a:prstGeom prst="rect">
              <a:avLst/>
            </a:prstGeom>
          </p:spPr>
        </p:pic>
        <p:sp>
          <p:nvSpPr>
            <p:cNvPr id="19" name="오른쪽 화살표 18"/>
            <p:cNvSpPr/>
            <p:nvPr/>
          </p:nvSpPr>
          <p:spPr bwMode="auto">
            <a:xfrm>
              <a:off x="4137097" y="2159210"/>
              <a:ext cx="443377" cy="365040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01" y="3225940"/>
            <a:ext cx="4255267" cy="14207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" y="4922733"/>
            <a:ext cx="2867765" cy="123543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393" y="3772885"/>
            <a:ext cx="2736765" cy="150978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7226" y="5648902"/>
            <a:ext cx="2426521" cy="119159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329" y="3918597"/>
            <a:ext cx="1543522" cy="201359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0366" y="5104008"/>
            <a:ext cx="2736155" cy="1736489"/>
          </a:xfrm>
          <a:prstGeom prst="rect">
            <a:avLst/>
          </a:prstGeom>
        </p:spPr>
      </p:pic>
      <p:sp>
        <p:nvSpPr>
          <p:cNvPr id="36" name="오른쪽 화살표 35"/>
          <p:cNvSpPr/>
          <p:nvPr/>
        </p:nvSpPr>
        <p:spPr bwMode="auto">
          <a:xfrm>
            <a:off x="2668547" y="5417783"/>
            <a:ext cx="443377" cy="365040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17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팔 복제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다리의 경우와 마찬가지로 복제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이번에는 </a:t>
            </a:r>
            <a:r>
              <a:rPr lang="ko-KR" altLang="en-US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 어깨뼈</a:t>
            </a:r>
            <a:r>
              <a:rPr lang="en-US" altLang="ko-KR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clavicle)</a:t>
            </a:r>
            <a:r>
              <a:rPr lang="ko-KR" altLang="en-US" sz="1200" dirty="0" smtClean="0"/>
              <a:t>를 두 번 클릭 </a:t>
            </a:r>
            <a:r>
              <a:rPr lang="en-US" altLang="ko-KR" sz="1200" dirty="0" smtClean="0"/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오른쪽에서</a:t>
            </a:r>
            <a:r>
              <a:rPr lang="en-US" altLang="ko-KR" sz="1200" kern="0" dirty="0">
                <a:latin typeface="+mn-ea"/>
              </a:rPr>
              <a:t> Copy/Paste </a:t>
            </a:r>
            <a:r>
              <a:rPr lang="ko-KR" altLang="en-US" sz="1200" kern="0" dirty="0" err="1">
                <a:latin typeface="+mn-ea"/>
              </a:rPr>
              <a:t>롤아웃</a:t>
            </a:r>
            <a:r>
              <a:rPr lang="ko-KR" altLang="en-US" sz="1200" kern="0" dirty="0">
                <a:latin typeface="+mn-ea"/>
              </a:rPr>
              <a:t> 열기</a:t>
            </a:r>
            <a:r>
              <a:rPr lang="en-US" altLang="ko-KR" sz="1200" kern="0" dirty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지금까지 바꾼 자세</a:t>
            </a:r>
            <a:r>
              <a:rPr lang="en-US" altLang="ko-KR" sz="1200" kern="0" dirty="0">
                <a:latin typeface="+mn-ea"/>
              </a:rPr>
              <a:t>(posture)</a:t>
            </a:r>
            <a:r>
              <a:rPr lang="ko-KR" altLang="en-US" sz="1200" kern="0" dirty="0">
                <a:latin typeface="+mn-ea"/>
              </a:rPr>
              <a:t>는</a:t>
            </a:r>
            <a:r>
              <a:rPr lang="en-US" altLang="ko-KR" sz="1200" kern="0" dirty="0">
                <a:latin typeface="+mn-ea"/>
              </a:rPr>
              <a:t> </a:t>
            </a:r>
            <a:r>
              <a:rPr lang="ko-KR" altLang="en-US" sz="1200" kern="0" dirty="0" err="1">
                <a:latin typeface="+mn-ea"/>
              </a:rPr>
              <a:t>붙여넣기</a:t>
            </a:r>
            <a:r>
              <a:rPr lang="ko-KR" altLang="en-US" sz="1200" kern="0" dirty="0">
                <a:latin typeface="+mn-ea"/>
              </a:rPr>
              <a:t> 전에 반드시 저장해야 함</a:t>
            </a:r>
            <a:r>
              <a:rPr lang="en-US" altLang="ko-KR" sz="1200" kern="0" dirty="0">
                <a:latin typeface="+mn-ea"/>
              </a:rPr>
              <a:t>. </a:t>
            </a:r>
            <a:r>
              <a:rPr lang="ko-KR" altLang="en-US" sz="1200" kern="0" dirty="0">
                <a:latin typeface="+mn-ea"/>
              </a:rPr>
              <a:t>따라서 </a:t>
            </a:r>
            <a:r>
              <a:rPr lang="en-US" altLang="ko-KR" sz="1200" kern="0" dirty="0">
                <a:latin typeface="+mn-ea"/>
              </a:rPr>
              <a:t>Create Collection </a:t>
            </a:r>
            <a:r>
              <a:rPr lang="ko-KR" altLang="en-US" sz="1200" kern="0" dirty="0">
                <a:latin typeface="+mn-ea"/>
              </a:rPr>
              <a:t>단추 클릭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기본 설정 이름</a:t>
            </a:r>
            <a:r>
              <a:rPr lang="en-US" altLang="ko-KR" sz="1200" kern="0" dirty="0">
                <a:latin typeface="+mn-ea"/>
              </a:rPr>
              <a:t>(Col01)</a:t>
            </a:r>
            <a:r>
              <a:rPr lang="ko-KR" altLang="en-US" sz="1200" kern="0" dirty="0">
                <a:latin typeface="+mn-ea"/>
              </a:rPr>
              <a:t>을 </a:t>
            </a:r>
            <a:r>
              <a:rPr lang="en-US" altLang="ko-KR" sz="1200" kern="0" dirty="0">
                <a:latin typeface="+mn-ea"/>
              </a:rPr>
              <a:t>Left </a:t>
            </a:r>
            <a:r>
              <a:rPr lang="en-US" altLang="ko-KR" sz="1200" kern="0" dirty="0" smtClean="0">
                <a:latin typeface="+mn-ea"/>
              </a:rPr>
              <a:t>Arm</a:t>
            </a:r>
            <a:r>
              <a:rPr lang="ko-KR" altLang="en-US" sz="1200" kern="0" dirty="0" smtClean="0">
                <a:latin typeface="+mn-ea"/>
              </a:rPr>
              <a:t>으로 </a:t>
            </a:r>
            <a:r>
              <a:rPr lang="ko-KR" altLang="en-US" sz="1200" kern="0" dirty="0">
                <a:latin typeface="+mn-ea"/>
              </a:rPr>
              <a:t>변경</a:t>
            </a:r>
            <a:r>
              <a:rPr lang="en-US" altLang="ko-KR" sz="1200" kern="0" dirty="0">
                <a:latin typeface="+mn-ea"/>
              </a:rPr>
              <a:t>(C)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>
                <a:latin typeface="+mn-ea"/>
              </a:rPr>
              <a:t>Posture </a:t>
            </a:r>
            <a:r>
              <a:rPr lang="ko-KR" altLang="en-US" sz="1200" kern="0" dirty="0">
                <a:latin typeface="+mn-ea"/>
              </a:rPr>
              <a:t>단추</a:t>
            </a:r>
            <a:r>
              <a:rPr lang="en-US" altLang="ko-KR" sz="1200" kern="0" dirty="0">
                <a:latin typeface="+mn-ea"/>
              </a:rPr>
              <a:t> </a:t>
            </a:r>
            <a:r>
              <a:rPr lang="ko-KR" altLang="en-US" sz="1200" kern="0" dirty="0">
                <a:latin typeface="+mn-ea"/>
              </a:rPr>
              <a:t>바로 아래에 있는 </a:t>
            </a:r>
            <a:r>
              <a:rPr lang="en-US" altLang="ko-KR" sz="1200" dirty="0"/>
              <a:t>Copy Posture </a:t>
            </a:r>
            <a:r>
              <a:rPr lang="ko-KR" altLang="en-US" sz="1200" dirty="0"/>
              <a:t>단추를 클릭해서 선택한 </a:t>
            </a:r>
            <a:r>
              <a:rPr lang="en-US" altLang="ko-KR" sz="1200" dirty="0"/>
              <a:t>posture</a:t>
            </a:r>
            <a:r>
              <a:rPr lang="ko-KR" altLang="en-US" sz="1200" dirty="0"/>
              <a:t>를 클립보드에 저장</a:t>
            </a:r>
            <a:endParaRPr lang="en-US" altLang="ko-KR" sz="1200" dirty="0"/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latin typeface="+mn-ea"/>
              </a:rPr>
              <a:t>아래에 </a:t>
            </a:r>
            <a:r>
              <a:rPr lang="en-US" altLang="ko-KR" sz="1200" kern="0" dirty="0">
                <a:latin typeface="+mn-ea"/>
              </a:rPr>
              <a:t>preview </a:t>
            </a:r>
            <a:r>
              <a:rPr lang="ko-KR" altLang="en-US" sz="1200" kern="0" dirty="0">
                <a:latin typeface="+mn-ea"/>
              </a:rPr>
              <a:t>표시</a:t>
            </a:r>
            <a:r>
              <a:rPr lang="en-US" altLang="ko-KR" sz="1200" kern="0" dirty="0">
                <a:latin typeface="+mn-ea"/>
              </a:rPr>
              <a:t>(D)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dirty="0"/>
              <a:t>Paste Posture Opposite </a:t>
            </a:r>
            <a:r>
              <a:rPr lang="ko-KR" altLang="en-US" sz="1200" dirty="0"/>
              <a:t>단추 클릭 </a:t>
            </a:r>
            <a:r>
              <a:rPr lang="en-US" altLang="ko-KR" sz="1200" dirty="0"/>
              <a:t>(E)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44008" y="265107"/>
            <a:ext cx="4259015" cy="1565242"/>
            <a:chOff x="683568" y="2348880"/>
            <a:chExt cx="4259015" cy="156524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2348880"/>
              <a:ext cx="4259015" cy="1565242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 rot="16896487">
              <a:off x="1308558" y="2515875"/>
              <a:ext cx="302209" cy="493359"/>
              <a:chOff x="1117550" y="4759773"/>
              <a:chExt cx="302209" cy="493359"/>
            </a:xfrm>
          </p:grpSpPr>
          <p:sp>
            <p:nvSpPr>
              <p:cNvPr id="18" name="타원형 설명선 17"/>
              <p:cNvSpPr/>
              <p:nvPr/>
            </p:nvSpPr>
            <p:spPr bwMode="auto">
              <a:xfrm>
                <a:off x="1129180" y="4759773"/>
                <a:ext cx="290579" cy="264720"/>
              </a:xfrm>
              <a:prstGeom prst="wedgeEllipseCallout">
                <a:avLst>
                  <a:gd name="adj1" fmla="val -128238"/>
                  <a:gd name="adj2" fmla="val 2765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0" name="타원형 설명선 19"/>
              <p:cNvSpPr/>
              <p:nvPr/>
            </p:nvSpPr>
            <p:spPr bwMode="auto">
              <a:xfrm>
                <a:off x="1117550" y="4988412"/>
                <a:ext cx="290579" cy="264720"/>
              </a:xfrm>
              <a:prstGeom prst="wedgeEllipseCallout">
                <a:avLst>
                  <a:gd name="adj1" fmla="val -128238"/>
                  <a:gd name="adj2" fmla="val -58792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3093" y="4799724"/>
                <a:ext cx="182753" cy="186951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2143" y="5047374"/>
                <a:ext cx="182753" cy="186951"/>
              </a:xfrm>
              <a:prstGeom prst="rect">
                <a:avLst/>
              </a:prstGeom>
            </p:spPr>
          </p:pic>
        </p:grp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73" y="1973200"/>
            <a:ext cx="238125" cy="25717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73" y="2418282"/>
            <a:ext cx="257175" cy="247650"/>
          </a:xfrm>
          <a:prstGeom prst="rect">
            <a:avLst/>
          </a:prstGeom>
        </p:spPr>
      </p:pic>
      <p:cxnSp>
        <p:nvCxnSpPr>
          <p:cNvPr id="53" name="꺾인 연결선 52"/>
          <p:cNvCxnSpPr>
            <a:stCxn id="50" idx="1"/>
            <a:endCxn id="41" idx="1"/>
          </p:cNvCxnSpPr>
          <p:nvPr/>
        </p:nvCxnSpPr>
        <p:spPr bwMode="auto">
          <a:xfrm rot="10800000">
            <a:off x="663674" y="2101788"/>
            <a:ext cx="1649677" cy="1684256"/>
          </a:xfrm>
          <a:prstGeom prst="bentConnector3">
            <a:avLst>
              <a:gd name="adj1" fmla="val 113857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꺾인 연결선 53"/>
          <p:cNvCxnSpPr>
            <a:stCxn id="49" idx="1"/>
            <a:endCxn id="46" idx="1"/>
          </p:cNvCxnSpPr>
          <p:nvPr/>
        </p:nvCxnSpPr>
        <p:spPr bwMode="auto">
          <a:xfrm rot="10800000">
            <a:off x="663673" y="2542107"/>
            <a:ext cx="1668286" cy="1698190"/>
          </a:xfrm>
          <a:prstGeom prst="bentConnector3">
            <a:avLst>
              <a:gd name="adj1" fmla="val 128319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73" y="2832197"/>
            <a:ext cx="228600" cy="2095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003313" y="3041746"/>
            <a:ext cx="1614752" cy="3816253"/>
            <a:chOff x="2003313" y="3041746"/>
            <a:chExt cx="1614752" cy="3816253"/>
          </a:xfrm>
        </p:grpSpPr>
        <p:grpSp>
          <p:nvGrpSpPr>
            <p:cNvPr id="47" name="그룹 46"/>
            <p:cNvGrpSpPr/>
            <p:nvPr/>
          </p:nvGrpSpPr>
          <p:grpSpPr>
            <a:xfrm>
              <a:off x="2003313" y="3041746"/>
              <a:ext cx="1614752" cy="3816253"/>
              <a:chOff x="2003313" y="2936972"/>
              <a:chExt cx="1653042" cy="3921028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2003313" y="2936972"/>
                <a:ext cx="1653042" cy="3921028"/>
                <a:chOff x="2121484" y="2936972"/>
                <a:chExt cx="1653042" cy="3921028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66934" y="3068960"/>
                  <a:ext cx="1407592" cy="3789040"/>
                </a:xfrm>
                <a:prstGeom prst="rect">
                  <a:avLst/>
                </a:prstGeom>
              </p:spPr>
            </p:pic>
            <p:sp>
              <p:nvSpPr>
                <p:cNvPr id="52" name="직사각형 51"/>
                <p:cNvSpPr/>
                <p:nvPr/>
              </p:nvSpPr>
              <p:spPr bwMode="auto">
                <a:xfrm>
                  <a:off x="2121484" y="2936972"/>
                  <a:ext cx="490899" cy="189404"/>
                </a:xfrm>
                <a:prstGeom prst="rect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5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200" dirty="0" smtClean="0">
                      <a:solidFill>
                        <a:schemeClr val="accent3">
                          <a:lumMod val="95000"/>
                        </a:schemeClr>
                      </a:solidFill>
                      <a:latin typeface="+mj-lt"/>
                      <a:ea typeface="굴림" pitchFamily="50" charset="-127"/>
                    </a:rPr>
                    <a:t>B</a:t>
                  </a:r>
                  <a:endParaRPr lang="ko-KR" altLang="en-US" sz="1200" dirty="0">
                    <a:solidFill>
                      <a:schemeClr val="accent3">
                        <a:lumMod val="95000"/>
                      </a:schemeClr>
                    </a:solidFill>
                    <a:latin typeface="+mj-lt"/>
                    <a:ea typeface="굴림" pitchFamily="50" charset="-127"/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 bwMode="auto">
              <a:xfrm>
                <a:off x="2339752" y="4069657"/>
                <a:ext cx="193898" cy="197544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 bwMode="auto">
              <a:xfrm>
                <a:off x="2320702" y="3602932"/>
                <a:ext cx="193898" cy="197544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sp>
          <p:nvSpPr>
            <p:cNvPr id="58" name="직사각형 57"/>
            <p:cNvSpPr/>
            <p:nvPr/>
          </p:nvSpPr>
          <p:spPr bwMode="auto">
            <a:xfrm>
              <a:off x="2741943" y="4127223"/>
              <a:ext cx="193898" cy="19754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59" name="꺾인 연결선 58"/>
          <p:cNvCxnSpPr>
            <a:stCxn id="58" idx="0"/>
            <a:endCxn id="57" idx="2"/>
          </p:cNvCxnSpPr>
          <p:nvPr/>
        </p:nvCxnSpPr>
        <p:spPr bwMode="auto">
          <a:xfrm rot="16200000" flipV="1">
            <a:off x="1265695" y="2554025"/>
            <a:ext cx="1085476" cy="206091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직사각형 62"/>
          <p:cNvSpPr/>
          <p:nvPr/>
        </p:nvSpPr>
        <p:spPr bwMode="auto">
          <a:xfrm>
            <a:off x="6402055" y="397985"/>
            <a:ext cx="371460" cy="1405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751056" y="3153994"/>
            <a:ext cx="1620970" cy="1408436"/>
            <a:chOff x="3751056" y="3153994"/>
            <a:chExt cx="1620970" cy="1408436"/>
          </a:xfrm>
        </p:grpSpPr>
        <p:grpSp>
          <p:nvGrpSpPr>
            <p:cNvPr id="42" name="그룹 41"/>
            <p:cNvGrpSpPr/>
            <p:nvPr/>
          </p:nvGrpSpPr>
          <p:grpSpPr>
            <a:xfrm>
              <a:off x="3751056" y="3153994"/>
              <a:ext cx="1581150" cy="915662"/>
              <a:chOff x="3901805" y="4394451"/>
              <a:chExt cx="1581150" cy="915662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1805" y="4394451"/>
                <a:ext cx="1581150" cy="600075"/>
              </a:xfrm>
              <a:prstGeom prst="rect">
                <a:avLst/>
              </a:prstGeom>
            </p:spPr>
          </p:pic>
          <p:sp>
            <p:nvSpPr>
              <p:cNvPr id="45" name="오른쪽 화살표 44"/>
              <p:cNvSpPr/>
              <p:nvPr/>
            </p:nvSpPr>
            <p:spPr bwMode="auto">
              <a:xfrm rot="5400000">
                <a:off x="4395607" y="4910300"/>
                <a:ext cx="460555" cy="339071"/>
              </a:xfrm>
              <a:prstGeom prst="rightArrow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5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accent3">
                        <a:lumMod val="95000"/>
                      </a:schemeClr>
                    </a:solidFill>
                    <a:latin typeface="+mj-lt"/>
                    <a:ea typeface="굴림" pitchFamily="50" charset="-127"/>
                  </a:rPr>
                  <a:t>C</a:t>
                </a:r>
                <a:endParaRPr lang="ko-KR" altLang="en-US" sz="1400" dirty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endParaRPr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71826" y="4029030"/>
              <a:ext cx="1600200" cy="533400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3821658" y="4876668"/>
            <a:ext cx="1491093" cy="1323468"/>
            <a:chOff x="3821658" y="4876668"/>
            <a:chExt cx="1491093" cy="1323468"/>
          </a:xfrm>
        </p:grpSpPr>
        <p:sp>
          <p:nvSpPr>
            <p:cNvPr id="56" name="직사각형 55"/>
            <p:cNvSpPr/>
            <p:nvPr/>
          </p:nvSpPr>
          <p:spPr bwMode="auto">
            <a:xfrm>
              <a:off x="3821658" y="4876668"/>
              <a:ext cx="490899" cy="189404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D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93526" y="5085711"/>
              <a:ext cx="1419225" cy="1114425"/>
            </a:xfrm>
            <a:prstGeom prst="rect">
              <a:avLst/>
            </a:prstGeom>
          </p:spPr>
        </p:pic>
      </p:grpSp>
      <p:pic>
        <p:nvPicPr>
          <p:cNvPr id="69" name="그림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6589" y="3301740"/>
            <a:ext cx="2703725" cy="1650965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0968" y="5229200"/>
            <a:ext cx="2974568" cy="1544446"/>
          </a:xfrm>
          <a:prstGeom prst="rect">
            <a:avLst/>
          </a:prstGeom>
        </p:spPr>
      </p:pic>
      <p:sp>
        <p:nvSpPr>
          <p:cNvPr id="71" name="오른쪽 화살표 70"/>
          <p:cNvSpPr/>
          <p:nvPr/>
        </p:nvSpPr>
        <p:spPr bwMode="auto">
          <a:xfrm rot="5400000">
            <a:off x="7277974" y="4930421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E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16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목과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머리 조정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Structure </a:t>
            </a:r>
            <a:r>
              <a:rPr lang="ko-KR" altLang="en-US" sz="1200" kern="0" dirty="0" err="1" smtClean="0">
                <a:latin typeface="+mn-ea"/>
              </a:rPr>
              <a:t>롤아웃에서</a:t>
            </a:r>
            <a:r>
              <a:rPr lang="en-US" altLang="ko-KR" sz="1200" kern="0" dirty="0" smtClean="0">
                <a:latin typeface="+mn-ea"/>
              </a:rPr>
              <a:t> neck link</a:t>
            </a:r>
            <a:r>
              <a:rPr lang="ko-KR" altLang="en-US" sz="1200" kern="0" dirty="0" smtClean="0">
                <a:latin typeface="+mn-ea"/>
              </a:rPr>
              <a:t>를 </a:t>
            </a:r>
            <a:r>
              <a:rPr lang="en-US" altLang="ko-KR" sz="1200" kern="0" dirty="0" smtClean="0">
                <a:latin typeface="+mn-ea"/>
              </a:rPr>
              <a:t>2</a:t>
            </a:r>
            <a:r>
              <a:rPr lang="ko-KR" altLang="en-US" sz="1200" kern="0" dirty="0" smtClean="0">
                <a:latin typeface="+mn-ea"/>
              </a:rPr>
              <a:t>로 증가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Neck link</a:t>
            </a:r>
            <a:r>
              <a:rPr lang="ko-KR" altLang="en-US" sz="1200" kern="0" dirty="0" smtClean="0">
                <a:latin typeface="+mn-ea"/>
              </a:rPr>
              <a:t>에 </a:t>
            </a:r>
            <a:r>
              <a:rPr lang="en-US" altLang="ko-KR" sz="1200" kern="0" dirty="0" smtClean="0">
                <a:latin typeface="+mn-ea"/>
              </a:rPr>
              <a:t>move/scale/rotate</a:t>
            </a:r>
            <a:r>
              <a:rPr lang="ko-KR" altLang="en-US" sz="1200" kern="0" dirty="0" smtClean="0">
                <a:latin typeface="+mn-ea"/>
              </a:rPr>
              <a:t>를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적용해서 맞춤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목 조정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marL="914400" lvl="2" indent="0" eaLnBrk="1" latinLnBrk="0" hangingPunct="1">
              <a:lnSpc>
                <a:spcPct val="90000"/>
              </a:lnSpc>
              <a:buNone/>
              <a:defRPr/>
            </a:pPr>
            <a:endParaRPr lang="en-US" altLang="ko-KR" sz="1200" kern="0" dirty="0" smtClean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962698" y="188640"/>
            <a:ext cx="3095471" cy="2478433"/>
            <a:chOff x="5076056" y="479471"/>
            <a:chExt cx="3095471" cy="247843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8320" y="488996"/>
              <a:ext cx="1132653" cy="99190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997" y="1480905"/>
              <a:ext cx="1427530" cy="14769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6056" y="1480905"/>
              <a:ext cx="1455798" cy="140632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8032" y="479471"/>
              <a:ext cx="1159461" cy="1005313"/>
            </a:xfrm>
            <a:prstGeom prst="rect">
              <a:avLst/>
            </a:prstGeom>
          </p:spPr>
        </p:pic>
      </p:grpSp>
      <p:sp>
        <p:nvSpPr>
          <p:cNvPr id="44" name="오른쪽 화살표 43"/>
          <p:cNvSpPr/>
          <p:nvPr/>
        </p:nvSpPr>
        <p:spPr bwMode="auto">
          <a:xfrm>
            <a:off x="7294290" y="1412776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-51800" y="3072395"/>
            <a:ext cx="3947074" cy="2318395"/>
            <a:chOff x="251520" y="3068960"/>
            <a:chExt cx="3947074" cy="23183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20" y="3068960"/>
              <a:ext cx="1882333" cy="231839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90962" y="3068960"/>
              <a:ext cx="2107632" cy="2318395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4475135" y="3141166"/>
            <a:ext cx="4678980" cy="2173982"/>
            <a:chOff x="4475135" y="3140968"/>
            <a:chExt cx="4678980" cy="21739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9876" y="3140968"/>
              <a:ext cx="2614239" cy="216024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75135" y="3140968"/>
              <a:ext cx="2355147" cy="2173982"/>
            </a:xfrm>
            <a:prstGeom prst="rect">
              <a:avLst/>
            </a:prstGeom>
          </p:spPr>
        </p:pic>
      </p:grpSp>
      <p:sp>
        <p:nvSpPr>
          <p:cNvPr id="55" name="오른쪽 화살표 54"/>
          <p:cNvSpPr/>
          <p:nvPr/>
        </p:nvSpPr>
        <p:spPr bwMode="auto">
          <a:xfrm>
            <a:off x="3919032" y="4051750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7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머리 조정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marL="914400" lvl="2" indent="0" eaLnBrk="1" latinLnBrk="0" hangingPunct="1">
              <a:lnSpc>
                <a:spcPct val="90000"/>
              </a:lnSpc>
              <a:buNone/>
              <a:defRPr/>
            </a:pPr>
            <a:endParaRPr lang="en-US" altLang="ko-KR" sz="1200" kern="0" dirty="0" smtClean="0">
              <a:latin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-51800" y="3072395"/>
            <a:ext cx="3947074" cy="2318395"/>
            <a:chOff x="251520" y="3068960"/>
            <a:chExt cx="3947074" cy="23183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3068960"/>
              <a:ext cx="1882333" cy="231839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0962" y="3068960"/>
              <a:ext cx="2107632" cy="2318395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4475135" y="3141166"/>
            <a:ext cx="4678980" cy="2173982"/>
            <a:chOff x="4475135" y="3140968"/>
            <a:chExt cx="4678980" cy="21739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9876" y="3140968"/>
              <a:ext cx="2614239" cy="216024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5135" y="3140968"/>
              <a:ext cx="2355147" cy="2173982"/>
            </a:xfrm>
            <a:prstGeom prst="rect">
              <a:avLst/>
            </a:prstGeom>
          </p:spPr>
        </p:pic>
      </p:grpSp>
      <p:sp>
        <p:nvSpPr>
          <p:cNvPr id="55" name="오른쪽 화살표 54"/>
          <p:cNvSpPr/>
          <p:nvPr/>
        </p:nvSpPr>
        <p:spPr bwMode="auto">
          <a:xfrm>
            <a:off x="3919032" y="4051750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7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Skin Modifier </a:t>
            </a:r>
            <a:r>
              <a:rPr lang="ko-KR" altLang="en-US" sz="1600" kern="0" dirty="0" smtClean="0">
                <a:latin typeface="+mn-ea"/>
              </a:rPr>
              <a:t>적용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>
                <a:latin typeface="+mn-ea"/>
              </a:rPr>
              <a:t>Skin </a:t>
            </a:r>
            <a:r>
              <a:rPr lang="en-US" altLang="ko-KR" sz="1200" kern="0" dirty="0" smtClean="0">
                <a:latin typeface="+mn-ea"/>
              </a:rPr>
              <a:t>Modifier : 3D mesh</a:t>
            </a:r>
            <a:r>
              <a:rPr lang="ko-KR" altLang="en-US" sz="1200" kern="0" dirty="0" smtClean="0">
                <a:latin typeface="+mn-ea"/>
              </a:rPr>
              <a:t>를 </a:t>
            </a: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에 연결하는 도구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solidFill>
                  <a:srgbClr val="FF0000"/>
                </a:solidFill>
                <a:latin typeface="+mn-ea"/>
              </a:rPr>
              <a:t>이 </a:t>
            </a:r>
            <a:r>
              <a:rPr lang="en-US" altLang="ko-KR" sz="1200" kern="0" dirty="0" smtClean="0">
                <a:solidFill>
                  <a:srgbClr val="FF0000"/>
                </a:solidFill>
                <a:latin typeface="+mn-ea"/>
              </a:rPr>
              <a:t>modifier</a:t>
            </a:r>
            <a:r>
              <a:rPr lang="ko-KR" altLang="en-US" sz="1200" kern="0" dirty="0" smtClean="0">
                <a:solidFill>
                  <a:srgbClr val="FF0000"/>
                </a:solidFill>
                <a:latin typeface="+mn-ea"/>
              </a:rPr>
              <a:t>는 </a:t>
            </a:r>
            <a:r>
              <a:rPr lang="en-US" altLang="ko-KR" sz="1200" kern="0" dirty="0" smtClean="0">
                <a:solidFill>
                  <a:srgbClr val="FF0000"/>
                </a:solidFill>
                <a:latin typeface="+mn-ea"/>
              </a:rPr>
              <a:t>biped</a:t>
            </a:r>
            <a:r>
              <a:rPr lang="ko-KR" altLang="en-US" sz="1200" kern="0" dirty="0" smtClean="0">
                <a:solidFill>
                  <a:srgbClr val="FF0000"/>
                </a:solidFill>
                <a:latin typeface="+mn-ea"/>
              </a:rPr>
              <a:t>가 아니라 </a:t>
            </a:r>
            <a:r>
              <a:rPr lang="en-US" altLang="ko-KR" sz="1200" kern="0" dirty="0" smtClean="0">
                <a:solidFill>
                  <a:srgbClr val="FF0000"/>
                </a:solidFill>
                <a:latin typeface="+mn-ea"/>
              </a:rPr>
              <a:t>mesh </a:t>
            </a:r>
            <a:r>
              <a:rPr lang="ko-KR" altLang="en-US" sz="1200" kern="0" dirty="0" smtClean="0">
                <a:solidFill>
                  <a:srgbClr val="FF0000"/>
                </a:solidFill>
                <a:latin typeface="+mn-ea"/>
              </a:rPr>
              <a:t>모델에 적용된다는 점에 주의</a:t>
            </a:r>
            <a:r>
              <a:rPr lang="en-US" altLang="ko-KR" sz="1200" kern="0" dirty="0" smtClean="0">
                <a:solidFill>
                  <a:srgbClr val="FF0000"/>
                </a:solidFill>
                <a:latin typeface="+mn-ea"/>
              </a:rPr>
              <a:t>!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solidFill>
                <a:srgbClr val="FF0000"/>
              </a:solidFill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User Viewport</a:t>
            </a:r>
            <a:r>
              <a:rPr lang="ko-KR" altLang="en-US" sz="1200" kern="0" dirty="0" smtClean="0">
                <a:latin typeface="+mn-ea"/>
              </a:rPr>
              <a:t>를 마우스 오른쪽 단추 클릭 </a:t>
            </a:r>
            <a:r>
              <a:rPr lang="en-US" altLang="ko-KR" sz="1200" kern="0" dirty="0" smtClean="0">
                <a:latin typeface="+mn-ea"/>
              </a:rPr>
              <a:t>&gt; </a:t>
            </a:r>
            <a:r>
              <a:rPr lang="en-US" altLang="ko-KR" sz="1200" dirty="0"/>
              <a:t>Unfreeze </a:t>
            </a:r>
            <a:r>
              <a:rPr lang="en-US" altLang="ko-KR" sz="1200" dirty="0" smtClean="0"/>
              <a:t>All </a:t>
            </a:r>
            <a:r>
              <a:rPr lang="ko-KR" altLang="en-US" sz="1200" dirty="0" smtClean="0"/>
              <a:t>선택</a:t>
            </a:r>
            <a:endParaRPr lang="en-US" altLang="ko-KR" sz="1200" dirty="0" smtClean="0"/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모두 선택 </a:t>
            </a:r>
            <a:r>
              <a:rPr lang="en-US" altLang="ko-KR" sz="1200" kern="0" dirty="0" smtClean="0">
                <a:latin typeface="+mn-ea"/>
              </a:rPr>
              <a:t>(CTRL+A) </a:t>
            </a:r>
            <a:r>
              <a:rPr lang="ko-KR" altLang="en-US" sz="1200" kern="0" dirty="0" smtClean="0">
                <a:latin typeface="+mn-ea"/>
              </a:rPr>
              <a:t>후 </a:t>
            </a:r>
            <a:r>
              <a:rPr lang="en-US" altLang="ko-KR" sz="1200" kern="0" dirty="0" smtClean="0">
                <a:latin typeface="+mn-ea"/>
              </a:rPr>
              <a:t>ALT+X</a:t>
            </a:r>
            <a:r>
              <a:rPr lang="ko-KR" altLang="en-US" sz="1200" kern="0" dirty="0" smtClean="0">
                <a:latin typeface="+mn-ea"/>
              </a:rPr>
              <a:t>를 클릭해서 반투명 모드 해제</a:t>
            </a:r>
            <a:r>
              <a:rPr lang="en-US" altLang="ko-KR" sz="1200" kern="0" dirty="0" smtClean="0">
                <a:latin typeface="+mn-ea"/>
              </a:rPr>
              <a:t>, F4</a:t>
            </a:r>
            <a:r>
              <a:rPr lang="ko-KR" altLang="en-US" sz="1200" kern="0" dirty="0" smtClean="0">
                <a:latin typeface="+mn-ea"/>
              </a:rPr>
              <a:t>를 눌러서 </a:t>
            </a:r>
            <a:r>
              <a:rPr lang="en-US" altLang="ko-KR" sz="1200" kern="0" dirty="0" smtClean="0">
                <a:latin typeface="+mn-ea"/>
              </a:rPr>
              <a:t>Edged Faces </a:t>
            </a:r>
            <a:r>
              <a:rPr lang="ko-KR" altLang="en-US" sz="1200" kern="0" dirty="0" smtClean="0">
                <a:latin typeface="+mn-ea"/>
              </a:rPr>
              <a:t>모드 해제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배경 색상도 원래대로 조정</a:t>
            </a:r>
            <a:endParaRPr lang="en-US" altLang="ko-KR" sz="1200" kern="0" dirty="0" smtClean="0">
              <a:latin typeface="+mn-ea"/>
            </a:endParaRP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en-US" altLang="ko-KR" sz="1200" dirty="0"/>
              <a:t>Customize &gt; Customize User Interface &gt; Colors</a:t>
            </a:r>
            <a:r>
              <a:rPr lang="ko-KR" altLang="en-US" sz="1200" dirty="0"/>
              <a:t>에서</a:t>
            </a:r>
            <a:r>
              <a:rPr lang="en-US" altLang="ko-KR" sz="1200" dirty="0"/>
              <a:t> Viewport Background &gt; Color </a:t>
            </a:r>
            <a:r>
              <a:rPr lang="ko-KR" altLang="en-US" sz="1200" dirty="0"/>
              <a:t>선택</a:t>
            </a:r>
            <a:endParaRPr lang="en-US" altLang="ko-KR" sz="1200" dirty="0"/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아래 쪽 </a:t>
            </a:r>
            <a:r>
              <a:rPr lang="en-US" altLang="ko-KR" sz="1200" kern="0" dirty="0" smtClean="0">
                <a:latin typeface="+mn-ea"/>
              </a:rPr>
              <a:t>Reset </a:t>
            </a:r>
            <a:r>
              <a:rPr lang="ko-KR" altLang="en-US" sz="1200" kern="0" dirty="0">
                <a:latin typeface="+mn-ea"/>
              </a:rPr>
              <a:t>클릭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marL="914400" lvl="2" indent="0" eaLnBrk="1" latinLnBrk="0" hangingPunct="1">
              <a:lnSpc>
                <a:spcPct val="90000"/>
              </a:lnSpc>
              <a:buNone/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5" y="3626935"/>
            <a:ext cx="2371771" cy="27411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216" y="3480057"/>
            <a:ext cx="2396306" cy="304161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263973" y="3140968"/>
            <a:ext cx="3839669" cy="3594151"/>
            <a:chOff x="5875341" y="3376044"/>
            <a:chExt cx="3085845" cy="303180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5341" y="3376044"/>
              <a:ext cx="3085845" cy="3031802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 bwMode="auto">
            <a:xfrm>
              <a:off x="8418875" y="6071162"/>
              <a:ext cx="372700" cy="14866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10" name="오른쪽 화살표 9"/>
          <p:cNvSpPr/>
          <p:nvPr/>
        </p:nvSpPr>
        <p:spPr bwMode="auto">
          <a:xfrm>
            <a:off x="2246068" y="4598972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Modifier </a:t>
            </a:r>
            <a:r>
              <a:rPr lang="ko-KR" altLang="en-US" sz="1200" kern="0" dirty="0" smtClean="0">
                <a:latin typeface="+mn-ea"/>
              </a:rPr>
              <a:t>패널 </a:t>
            </a:r>
            <a:r>
              <a:rPr lang="en-US" altLang="ko-KR" sz="1200" kern="0" dirty="0" smtClean="0">
                <a:latin typeface="+mn-ea"/>
              </a:rPr>
              <a:t>&gt; </a:t>
            </a:r>
            <a:r>
              <a:rPr lang="ko-KR" altLang="en-US" sz="1200" kern="0" dirty="0" err="1" smtClean="0">
                <a:latin typeface="+mn-ea"/>
              </a:rPr>
              <a:t>드롭다운</a:t>
            </a:r>
            <a:r>
              <a:rPr lang="ko-KR" altLang="en-US" sz="1200" kern="0" dirty="0" smtClean="0">
                <a:latin typeface="+mn-ea"/>
              </a:rPr>
              <a:t> 목록에서 </a:t>
            </a:r>
            <a:r>
              <a:rPr lang="en-US" altLang="ko-KR" sz="1200" kern="0" dirty="0" smtClean="0">
                <a:latin typeface="+mn-ea"/>
              </a:rPr>
              <a:t>Skin </a:t>
            </a:r>
            <a:r>
              <a:rPr lang="ko-KR" altLang="en-US" sz="1200" kern="0" dirty="0" smtClean="0">
                <a:latin typeface="+mn-ea"/>
              </a:rPr>
              <a:t>선택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오른쪽 옆 패널에서 </a:t>
            </a:r>
            <a:r>
              <a:rPr lang="en-US" altLang="ko-KR" sz="1200" kern="0" dirty="0" smtClean="0">
                <a:latin typeface="+mn-ea"/>
              </a:rPr>
              <a:t>Bones: &gt; Add </a:t>
            </a:r>
            <a:r>
              <a:rPr lang="ko-KR" altLang="en-US" sz="1200" kern="0" dirty="0" smtClean="0">
                <a:latin typeface="+mn-ea"/>
              </a:rPr>
              <a:t>클릭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Select Bones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Bip001</a:t>
            </a:r>
            <a:r>
              <a:rPr lang="ko-KR" altLang="en-US" sz="1200" kern="0" dirty="0" smtClean="0">
                <a:latin typeface="+mn-ea"/>
              </a:rPr>
              <a:t>로 시작하는 항목들 모두 선택 </a:t>
            </a:r>
            <a:r>
              <a:rPr lang="en-US" altLang="ko-KR" sz="1200" kern="0" dirty="0" smtClean="0">
                <a:latin typeface="+mn-ea"/>
              </a:rPr>
              <a:t>(CTRL+</a:t>
            </a:r>
            <a:r>
              <a:rPr lang="ko-KR" altLang="en-US" sz="1200" kern="0" dirty="0" smtClean="0">
                <a:latin typeface="+mn-ea"/>
              </a:rPr>
              <a:t>클릭</a:t>
            </a:r>
            <a:r>
              <a:rPr lang="en-US" altLang="ko-KR" sz="1200" kern="0" dirty="0" smtClean="0">
                <a:latin typeface="+mn-ea"/>
              </a:rPr>
              <a:t>)</a:t>
            </a: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solidFill>
                  <a:srgbClr val="FF0000"/>
                </a:solidFill>
                <a:latin typeface="+mn-ea"/>
              </a:rPr>
              <a:t>이 때 </a:t>
            </a:r>
            <a:r>
              <a:rPr lang="en-US" altLang="ko-KR" sz="1200" kern="0" dirty="0" smtClean="0">
                <a:solidFill>
                  <a:srgbClr val="FF0000"/>
                </a:solidFill>
                <a:latin typeface="+mn-ea"/>
              </a:rPr>
              <a:t>Spot001.Taget </a:t>
            </a:r>
            <a:r>
              <a:rPr lang="ko-KR" altLang="en-US" sz="1200" kern="0" dirty="0" smtClean="0">
                <a:solidFill>
                  <a:srgbClr val="FF0000"/>
                </a:solidFill>
                <a:latin typeface="+mn-ea"/>
              </a:rPr>
              <a:t>같은 조명은 선택하지 않도록 주의</a:t>
            </a:r>
            <a:r>
              <a:rPr lang="en-US" altLang="ko-KR" sz="1200" kern="0" dirty="0" smtClean="0">
                <a:solidFill>
                  <a:srgbClr val="FF0000"/>
                </a:solidFill>
                <a:latin typeface="+mn-ea"/>
              </a:rPr>
              <a:t>!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선택 후 </a:t>
            </a:r>
            <a:r>
              <a:rPr lang="en-US" altLang="ko-KR" sz="1200" kern="0" dirty="0" smtClean="0">
                <a:latin typeface="+mn-ea"/>
              </a:rPr>
              <a:t>Select</a:t>
            </a:r>
            <a:r>
              <a:rPr lang="ko-KR" altLang="en-US" sz="1200" kern="0" dirty="0" smtClean="0">
                <a:latin typeface="+mn-ea"/>
              </a:rPr>
              <a:t>를 클릭해서 추가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marL="914400" lvl="2" indent="0" eaLnBrk="1" latinLnBrk="0" hangingPunct="1">
              <a:lnSpc>
                <a:spcPct val="90000"/>
              </a:lnSpc>
              <a:buNone/>
              <a:defRPr/>
            </a:pPr>
            <a:endParaRPr lang="en-US" altLang="ko-KR" sz="1200" kern="0" dirty="0" smtClean="0"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7504" y="3861048"/>
            <a:ext cx="1096170" cy="2766839"/>
            <a:chOff x="465407" y="3717032"/>
            <a:chExt cx="1096170" cy="276683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407" y="3717032"/>
              <a:ext cx="1096170" cy="276683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 bwMode="auto">
            <a:xfrm>
              <a:off x="808853" y="5135836"/>
              <a:ext cx="372247" cy="11243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16" name="직선 화살표 연결선 15"/>
          <p:cNvCxnSpPr>
            <a:stCxn id="13" idx="3"/>
            <a:endCxn id="11" idx="1"/>
          </p:cNvCxnSpPr>
          <p:nvPr/>
        </p:nvCxnSpPr>
        <p:spPr bwMode="auto">
          <a:xfrm flipV="1">
            <a:off x="823197" y="5234360"/>
            <a:ext cx="796475" cy="101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7" y="2420888"/>
            <a:ext cx="964872" cy="431214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619672" y="3829422"/>
            <a:ext cx="2543175" cy="2809875"/>
            <a:chOff x="1619672" y="3829422"/>
            <a:chExt cx="2543175" cy="28098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9672" y="3829422"/>
              <a:ext cx="2543175" cy="2809875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 bwMode="auto">
            <a:xfrm>
              <a:off x="3241775" y="6432377"/>
              <a:ext cx="372247" cy="11243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348" y="1412776"/>
            <a:ext cx="2200275" cy="1485900"/>
          </a:xfrm>
          <a:prstGeom prst="rect">
            <a:avLst/>
          </a:prstGeom>
        </p:spPr>
      </p:pic>
      <p:sp>
        <p:nvSpPr>
          <p:cNvPr id="15" name="타원형 설명선 14"/>
          <p:cNvSpPr/>
          <p:nvPr/>
        </p:nvSpPr>
        <p:spPr bwMode="auto">
          <a:xfrm>
            <a:off x="7098940" y="2638540"/>
            <a:ext cx="1894443" cy="767029"/>
          </a:xfrm>
          <a:prstGeom prst="wedgeEllipseCallout">
            <a:avLst>
              <a:gd name="adj1" fmla="val -39015"/>
              <a:gd name="adj2" fmla="val -987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smtClean="0"/>
              <a:t>해제 후 선택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704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모델 테스트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애니메이션 테스트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User Viewport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Soldier </a:t>
            </a:r>
            <a:r>
              <a:rPr lang="ko-KR" altLang="en-US" sz="1200" kern="0" dirty="0" smtClean="0">
                <a:latin typeface="+mn-ea"/>
              </a:rPr>
              <a:t>모델을 선택한 후에 마우스 오른쪽 클릭 </a:t>
            </a:r>
            <a:r>
              <a:rPr lang="en-US" altLang="ko-KR" sz="1200" kern="0" dirty="0" smtClean="0">
                <a:latin typeface="+mn-ea"/>
              </a:rPr>
              <a:t>&gt; </a:t>
            </a:r>
            <a:r>
              <a:rPr lang="en-US" altLang="ko-KR" sz="1200" dirty="0"/>
              <a:t>Hide </a:t>
            </a:r>
            <a:r>
              <a:rPr lang="en-US" altLang="ko-KR" sz="1200" dirty="0" smtClean="0"/>
              <a:t>Selection </a:t>
            </a:r>
            <a:r>
              <a:rPr lang="ko-KR" altLang="en-US" sz="1200" dirty="0" smtClean="0"/>
              <a:t>선택 </a:t>
            </a:r>
            <a:r>
              <a:rPr lang="en-US" altLang="ko-KR" sz="1200" dirty="0" smtClean="0"/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Time slider</a:t>
            </a:r>
            <a:r>
              <a:rPr lang="ko-KR" altLang="en-US" sz="1200" kern="0" dirty="0" smtClean="0">
                <a:latin typeface="+mn-ea"/>
              </a:rPr>
              <a:t>를 프레임 </a:t>
            </a:r>
            <a:r>
              <a:rPr lang="en-US" altLang="ko-KR" sz="1200" kern="0" dirty="0" smtClean="0">
                <a:latin typeface="+mn-ea"/>
              </a:rPr>
              <a:t>0</a:t>
            </a:r>
            <a:r>
              <a:rPr lang="ko-KR" altLang="en-US" sz="1200" kern="0" dirty="0" smtClean="0">
                <a:latin typeface="+mn-ea"/>
              </a:rPr>
              <a:t>으로 이동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Auto Key </a:t>
            </a:r>
            <a:r>
              <a:rPr lang="ko-KR" altLang="en-US" sz="1200" kern="0" dirty="0" smtClean="0">
                <a:latin typeface="+mn-ea"/>
              </a:rPr>
              <a:t>켜기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전체 </a:t>
            </a:r>
            <a:r>
              <a:rPr lang="en-US" altLang="ko-KR" sz="1200" kern="0" dirty="0" smtClean="0">
                <a:latin typeface="+mn-ea"/>
              </a:rPr>
              <a:t>Biped </a:t>
            </a:r>
            <a:r>
              <a:rPr lang="ko-KR" altLang="en-US" sz="1200" kern="0" dirty="0" smtClean="0">
                <a:latin typeface="+mn-ea"/>
              </a:rPr>
              <a:t>선택 </a:t>
            </a:r>
            <a:r>
              <a:rPr lang="en-US" altLang="ko-KR" sz="1200" kern="0" dirty="0" smtClean="0">
                <a:latin typeface="+mn-ea"/>
              </a:rPr>
              <a:t>(Select by Name </a:t>
            </a:r>
            <a:r>
              <a:rPr lang="ko-KR" altLang="en-US" sz="1200" kern="0" dirty="0" smtClean="0">
                <a:latin typeface="+mn-ea"/>
              </a:rPr>
              <a:t>클릭해서 </a:t>
            </a:r>
            <a:r>
              <a:rPr lang="en-US" altLang="ko-KR" sz="1200" kern="0" dirty="0" smtClean="0">
                <a:latin typeface="+mn-ea"/>
              </a:rPr>
              <a:t>Bip001XXX </a:t>
            </a:r>
            <a:r>
              <a:rPr lang="ko-KR" altLang="en-US" sz="1200" kern="0" dirty="0" smtClean="0">
                <a:latin typeface="+mn-ea"/>
              </a:rPr>
              <a:t>모두 선택 </a:t>
            </a:r>
            <a:r>
              <a:rPr lang="en-US" altLang="ko-KR" sz="1200" kern="0" dirty="0" smtClean="0">
                <a:latin typeface="+mn-ea"/>
              </a:rPr>
              <a:t>&gt; OK)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Motion</a:t>
            </a:r>
            <a:r>
              <a:rPr lang="ko-KR" altLang="en-US" sz="1200" kern="0" dirty="0" smtClean="0">
                <a:latin typeface="+mn-ea"/>
              </a:rPr>
              <a:t> 패널로 이동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dirty="0"/>
              <a:t>Figure </a:t>
            </a:r>
            <a:r>
              <a:rPr lang="en-US" altLang="ko-KR" sz="1200" dirty="0" smtClean="0"/>
              <a:t>Mode </a:t>
            </a:r>
            <a:r>
              <a:rPr lang="ko-KR" altLang="en-US" sz="1200" dirty="0" smtClean="0"/>
              <a:t>단추를 다시 클릭해서 모드 해제 </a:t>
            </a:r>
            <a:endParaRPr lang="en-US" altLang="ko-KR" sz="1200" dirty="0" smtClean="0"/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Figure Mode</a:t>
            </a:r>
            <a:r>
              <a:rPr lang="ko-KR" altLang="en-US" sz="1200" kern="0" dirty="0" smtClean="0">
                <a:latin typeface="+mn-ea"/>
              </a:rPr>
              <a:t>에서는 </a:t>
            </a:r>
            <a:r>
              <a:rPr lang="en-US" altLang="ko-KR" sz="1200" kern="0" dirty="0" smtClean="0">
                <a:latin typeface="+mn-ea"/>
              </a:rPr>
              <a:t>Biped </a:t>
            </a:r>
            <a:r>
              <a:rPr lang="ko-KR" altLang="en-US" sz="1200" kern="0" dirty="0" smtClean="0">
                <a:latin typeface="+mn-ea"/>
              </a:rPr>
              <a:t>애니메이션 적용 불가능하기 때문</a:t>
            </a:r>
            <a:r>
              <a:rPr lang="en-US" altLang="ko-KR" sz="1200" kern="0" dirty="0" smtClean="0">
                <a:latin typeface="+mn-ea"/>
              </a:rPr>
              <a:t>…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07048" y="4103365"/>
            <a:ext cx="3796372" cy="2167137"/>
            <a:chOff x="251520" y="4221087"/>
            <a:chExt cx="3796372" cy="21671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4221088"/>
              <a:ext cx="1967729" cy="216713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9249" y="4221087"/>
              <a:ext cx="1828643" cy="2167137"/>
            </a:xfrm>
            <a:prstGeom prst="rect">
              <a:avLst/>
            </a:prstGeom>
          </p:spPr>
        </p:pic>
        <p:sp>
          <p:nvSpPr>
            <p:cNvPr id="15" name="오른쪽 화살표 14"/>
            <p:cNvSpPr/>
            <p:nvPr/>
          </p:nvSpPr>
          <p:spPr bwMode="auto">
            <a:xfrm>
              <a:off x="1988971" y="5115379"/>
              <a:ext cx="460555" cy="339071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2528887"/>
            <a:ext cx="285750" cy="276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3064941"/>
            <a:ext cx="864990" cy="36926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25" y="2814637"/>
            <a:ext cx="219075" cy="219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412" y="3019425"/>
            <a:ext cx="2000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1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Character Skinning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Biped (</a:t>
            </a:r>
            <a:r>
              <a:rPr lang="ko-KR" altLang="en-US" sz="1600" kern="0" dirty="0" smtClean="0">
                <a:latin typeface="+mn-ea"/>
              </a:rPr>
              <a:t>뼈대</a:t>
            </a:r>
            <a:r>
              <a:rPr lang="en-US" altLang="ko-KR" sz="1600" kern="0" dirty="0" smtClean="0">
                <a:latin typeface="+mn-ea"/>
              </a:rPr>
              <a:t>) + Mesh (</a:t>
            </a:r>
            <a:r>
              <a:rPr lang="ko-KR" altLang="en-US" sz="1600" kern="0" dirty="0" smtClean="0">
                <a:latin typeface="+mn-ea"/>
              </a:rPr>
              <a:t>피부</a:t>
            </a:r>
            <a:r>
              <a:rPr lang="en-US" altLang="ko-KR" sz="1600" kern="0" dirty="0" smtClean="0">
                <a:latin typeface="+mn-ea"/>
              </a:rPr>
              <a:t>)</a:t>
            </a: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CSSoldier01_2012.max </a:t>
            </a:r>
            <a:r>
              <a:rPr lang="ko-KR" altLang="en-US" sz="1600" kern="0" dirty="0" smtClean="0">
                <a:latin typeface="+mn-ea"/>
              </a:rPr>
              <a:t>파일 열기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작업을 편리하게 하기 위해서 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User Viewport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F4</a:t>
            </a:r>
            <a:r>
              <a:rPr lang="ko-KR" altLang="en-US" sz="1200" kern="0" dirty="0" smtClean="0">
                <a:latin typeface="+mn-ea"/>
              </a:rPr>
              <a:t>를 눌러서 </a:t>
            </a:r>
            <a:r>
              <a:rPr lang="en-US" altLang="ko-KR" sz="1200" kern="0" dirty="0" smtClean="0">
                <a:latin typeface="+mn-ea"/>
              </a:rPr>
              <a:t>Edged Faces</a:t>
            </a:r>
            <a:r>
              <a:rPr lang="ko-KR" altLang="en-US" sz="1200" kern="0" dirty="0" smtClean="0">
                <a:latin typeface="+mn-ea"/>
              </a:rPr>
              <a:t>로 변환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캐릭터 선택 후 </a:t>
            </a:r>
            <a:r>
              <a:rPr lang="en-US" altLang="ko-KR" sz="1200" kern="0" dirty="0" smtClean="0">
                <a:latin typeface="+mn-ea"/>
              </a:rPr>
              <a:t>ALT+X</a:t>
            </a:r>
            <a:r>
              <a:rPr lang="ko-KR" altLang="en-US" sz="1200" kern="0" dirty="0" smtClean="0">
                <a:latin typeface="+mn-ea"/>
              </a:rPr>
              <a:t>를 눌러서 반투명하게 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(</a:t>
            </a:r>
            <a:r>
              <a:rPr lang="ko-KR" altLang="en-US" sz="1200" kern="0" dirty="0" smtClean="0">
                <a:latin typeface="+mn-ea"/>
              </a:rPr>
              <a:t>선택한 상태에서</a:t>
            </a:r>
            <a:r>
              <a:rPr lang="en-US" altLang="ko-KR" sz="1200" kern="0" dirty="0" smtClean="0">
                <a:latin typeface="+mn-ea"/>
              </a:rPr>
              <a:t>) Viewport</a:t>
            </a:r>
            <a:r>
              <a:rPr lang="ko-KR" altLang="en-US" sz="1200" kern="0" dirty="0" smtClean="0">
                <a:latin typeface="+mn-ea"/>
              </a:rPr>
              <a:t>를 마우스 오른쪽 단추로 클릭한 후 </a:t>
            </a:r>
            <a:r>
              <a:rPr lang="en-US" altLang="ko-KR" sz="1200" kern="0" dirty="0" smtClean="0">
                <a:latin typeface="+mn-ea"/>
              </a:rPr>
              <a:t>Freeze Selection </a:t>
            </a:r>
            <a:r>
              <a:rPr lang="ko-KR" altLang="en-US" sz="1200" kern="0" dirty="0" smtClean="0">
                <a:latin typeface="+mn-ea"/>
              </a:rPr>
              <a:t>선택 </a:t>
            </a:r>
            <a:endParaRPr lang="en-US" altLang="ko-KR" sz="1200" kern="0" dirty="0" smtClean="0">
              <a:latin typeface="+mn-ea"/>
            </a:endParaRP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선택 실수 피하기 위해 </a:t>
            </a:r>
            <a:r>
              <a:rPr lang="en-US" altLang="ko-KR" sz="1200" kern="0" dirty="0" smtClean="0">
                <a:latin typeface="+mn-ea"/>
              </a:rPr>
              <a:t>Freeze…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r>
              <a:rPr lang="ko-KR" altLang="en-US" sz="1600" kern="0" dirty="0" smtClean="0">
                <a:latin typeface="+mn-ea"/>
              </a:rPr>
              <a:t>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68" y="4466622"/>
            <a:ext cx="1300755" cy="15668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25" y="4466622"/>
            <a:ext cx="1385353" cy="15959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4437112"/>
            <a:ext cx="1489598" cy="1605973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 bwMode="auto">
          <a:xfrm>
            <a:off x="2976128" y="4971315"/>
            <a:ext cx="731871" cy="58657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 bwMode="auto">
          <a:xfrm>
            <a:off x="4777330" y="4971315"/>
            <a:ext cx="731871" cy="58657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83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Select and Move </a:t>
            </a:r>
            <a:r>
              <a:rPr lang="ko-KR" altLang="en-US" sz="1200" kern="0" dirty="0" smtClean="0">
                <a:latin typeface="+mn-ea"/>
              </a:rPr>
              <a:t>도구를 이용해서 </a:t>
            </a: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를 약간 앞으로 이동 </a:t>
            </a:r>
            <a:r>
              <a:rPr lang="en-US" altLang="ko-KR" sz="1200" kern="0" dirty="0" smtClean="0">
                <a:latin typeface="+mn-ea"/>
              </a:rPr>
              <a:t>(Right Viewport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(A))</a:t>
            </a: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</a:t>
            </a:r>
            <a:r>
              <a:rPr lang="ko-KR" altLang="en-US" sz="1200" kern="0" dirty="0" err="1" smtClean="0">
                <a:latin typeface="+mn-ea"/>
              </a:rPr>
              <a:t>키프레임</a:t>
            </a:r>
            <a:r>
              <a:rPr lang="ko-KR" altLang="en-US" sz="1200" kern="0" dirty="0" smtClean="0">
                <a:latin typeface="+mn-ea"/>
              </a:rPr>
              <a:t> 생성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Front Viewport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ko-KR" altLang="en-US" sz="1200" b="1" kern="0" dirty="0" smtClean="0">
                <a:solidFill>
                  <a:srgbClr val="00B050"/>
                </a:solidFill>
                <a:latin typeface="+mn-ea"/>
              </a:rPr>
              <a:t>오른쪽 팔 상단</a:t>
            </a:r>
            <a:r>
              <a:rPr lang="en-US" altLang="ko-KR" sz="1200" kern="0" dirty="0" smtClean="0">
                <a:latin typeface="+mn-ea"/>
              </a:rPr>
              <a:t>(upper arm)</a:t>
            </a:r>
            <a:r>
              <a:rPr lang="ko-KR" altLang="en-US" sz="1200" kern="0" dirty="0" smtClean="0">
                <a:latin typeface="+mn-ea"/>
              </a:rPr>
              <a:t>을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>
                <a:latin typeface="+mn-ea"/>
              </a:rPr>
              <a:t>선택하고 </a:t>
            </a:r>
            <a:r>
              <a:rPr lang="ko-KR" altLang="en-US" sz="1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 팔 </a:t>
            </a:r>
            <a:r>
              <a:rPr lang="ko-KR" altLang="en-US" sz="1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상단</a:t>
            </a:r>
            <a:r>
              <a:rPr lang="ko-KR" altLang="en-US" sz="1200" kern="0" dirty="0" smtClean="0">
                <a:latin typeface="+mn-ea"/>
              </a:rPr>
              <a:t>을 </a:t>
            </a:r>
            <a:r>
              <a:rPr lang="en-US" altLang="ko-KR" sz="1200" kern="0" dirty="0" smtClean="0">
                <a:latin typeface="+mn-ea"/>
              </a:rPr>
              <a:t>CTRL+</a:t>
            </a:r>
            <a:r>
              <a:rPr lang="ko-KR" altLang="en-US" sz="1200" kern="0" dirty="0" smtClean="0">
                <a:latin typeface="+mn-ea"/>
              </a:rPr>
              <a:t>클릭 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err="1" smtClean="0">
                <a:latin typeface="+mn-ea"/>
              </a:rPr>
              <a:t>좌표계를</a:t>
            </a:r>
            <a:r>
              <a:rPr lang="ko-KR" altLang="en-US" sz="1200" kern="0" dirty="0" smtClean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Local</a:t>
            </a:r>
            <a:r>
              <a:rPr lang="ko-KR" altLang="en-US" sz="1200" kern="0" dirty="0" smtClean="0">
                <a:latin typeface="+mn-ea"/>
              </a:rPr>
              <a:t>로 설정 </a:t>
            </a:r>
            <a:r>
              <a:rPr lang="en-US" altLang="ko-KR" sz="1200" kern="0" dirty="0" smtClean="0">
                <a:latin typeface="+mn-ea"/>
              </a:rPr>
              <a:t>(C)</a:t>
            </a: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Pivot </a:t>
            </a:r>
            <a:r>
              <a:rPr lang="ko-KR" altLang="en-US" sz="1200" kern="0" dirty="0" smtClean="0">
                <a:latin typeface="+mn-ea"/>
              </a:rPr>
              <a:t>위치 변경 확인</a:t>
            </a: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924944"/>
            <a:ext cx="2031140" cy="26732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80" y="2920445"/>
            <a:ext cx="1985619" cy="267626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4632956" y="2740752"/>
            <a:ext cx="2580823" cy="2796728"/>
            <a:chOff x="4355976" y="4005064"/>
            <a:chExt cx="2580823" cy="2796728"/>
          </a:xfrm>
        </p:grpSpPr>
        <p:grpSp>
          <p:nvGrpSpPr>
            <p:cNvPr id="24" name="그룹 23"/>
            <p:cNvGrpSpPr/>
            <p:nvPr/>
          </p:nvGrpSpPr>
          <p:grpSpPr>
            <a:xfrm>
              <a:off x="4355976" y="4005064"/>
              <a:ext cx="2580823" cy="2796728"/>
              <a:chOff x="4355976" y="4005064"/>
              <a:chExt cx="2580823" cy="2796728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5976" y="4005064"/>
                <a:ext cx="2580823" cy="2796728"/>
              </a:xfrm>
              <a:prstGeom prst="rect">
                <a:avLst/>
              </a:prstGeom>
            </p:spPr>
          </p:pic>
          <p:grpSp>
            <p:nvGrpSpPr>
              <p:cNvPr id="18" name="그룹 17"/>
              <p:cNvGrpSpPr/>
              <p:nvPr/>
            </p:nvGrpSpPr>
            <p:grpSpPr>
              <a:xfrm>
                <a:off x="5004048" y="4046245"/>
                <a:ext cx="272785" cy="277022"/>
                <a:chOff x="1712834" y="3736308"/>
                <a:chExt cx="272785" cy="277022"/>
              </a:xfrm>
            </p:grpSpPr>
            <p:sp>
              <p:nvSpPr>
                <p:cNvPr id="16" name="타원형 설명선 15"/>
                <p:cNvSpPr/>
                <p:nvPr/>
              </p:nvSpPr>
              <p:spPr bwMode="auto">
                <a:xfrm>
                  <a:off x="1712834" y="3736308"/>
                  <a:ext cx="272785" cy="277022"/>
                </a:xfrm>
                <a:prstGeom prst="wedgeEllipseCallout">
                  <a:avLst>
                    <a:gd name="adj1" fmla="val -5328"/>
                    <a:gd name="adj2" fmla="val 16401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endParaRPr>
                </a:p>
              </p:txBody>
            </p:sp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68843" y="3789040"/>
                  <a:ext cx="179475" cy="183598"/>
                </a:xfrm>
                <a:prstGeom prst="rect">
                  <a:avLst/>
                </a:prstGeom>
              </p:spPr>
            </p:pic>
          </p:grpSp>
          <p:grpSp>
            <p:nvGrpSpPr>
              <p:cNvPr id="23" name="그룹 22"/>
              <p:cNvGrpSpPr/>
              <p:nvPr/>
            </p:nvGrpSpPr>
            <p:grpSpPr>
              <a:xfrm>
                <a:off x="5693965" y="4038760"/>
                <a:ext cx="807334" cy="277022"/>
                <a:chOff x="5924906" y="4046245"/>
                <a:chExt cx="807334" cy="277022"/>
              </a:xfrm>
            </p:grpSpPr>
            <p:sp>
              <p:nvSpPr>
                <p:cNvPr id="20" name="타원형 설명선 19"/>
                <p:cNvSpPr/>
                <p:nvPr/>
              </p:nvSpPr>
              <p:spPr bwMode="auto">
                <a:xfrm>
                  <a:off x="5924906" y="4046245"/>
                  <a:ext cx="807334" cy="277022"/>
                </a:xfrm>
                <a:prstGeom prst="wedgeEllipseCallout">
                  <a:avLst>
                    <a:gd name="adj1" fmla="val -5328"/>
                    <a:gd name="adj2" fmla="val 164013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sz="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</a:rPr>
                    <a:t>CTRL+</a:t>
                  </a:r>
                  <a:endParaRPr kumimoji="0" lang="ko-KR" altLang="en-US" sz="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endParaRPr>
                </a:p>
              </p:txBody>
            </p:sp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5037" y="4091357"/>
                  <a:ext cx="179475" cy="183598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직사각형 26"/>
            <p:cNvSpPr/>
            <p:nvPr/>
          </p:nvSpPr>
          <p:spPr bwMode="auto">
            <a:xfrm>
              <a:off x="4841562" y="4126925"/>
              <a:ext cx="162486" cy="140545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1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6496278" y="4142030"/>
              <a:ext cx="162486" cy="140545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2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 bwMode="auto">
          <a:xfrm>
            <a:off x="380702" y="2994010"/>
            <a:ext cx="288032" cy="216024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4700538" y="2824873"/>
            <a:ext cx="288032" cy="216024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317339" y="3010536"/>
            <a:ext cx="1314450" cy="1228725"/>
            <a:chOff x="7040359" y="4274848"/>
            <a:chExt cx="1314450" cy="122872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0359" y="4274848"/>
              <a:ext cx="1314450" cy="1228725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 bwMode="auto">
            <a:xfrm>
              <a:off x="7065899" y="4274848"/>
              <a:ext cx="288032" cy="216024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C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6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Time Slider</a:t>
            </a:r>
            <a:r>
              <a:rPr lang="ko-KR" altLang="en-US" sz="1200" kern="0" dirty="0" smtClean="0">
                <a:latin typeface="+mn-ea"/>
              </a:rPr>
              <a:t>를 프레임 </a:t>
            </a:r>
            <a:r>
              <a:rPr lang="en-US" altLang="ko-KR" sz="1200" kern="0" dirty="0" smtClean="0">
                <a:latin typeface="+mn-ea"/>
              </a:rPr>
              <a:t>15</a:t>
            </a:r>
            <a:r>
              <a:rPr lang="ko-KR" altLang="en-US" sz="1200" kern="0" dirty="0" smtClean="0">
                <a:latin typeface="+mn-ea"/>
              </a:rPr>
              <a:t>로 이동시키고 팔을 </a:t>
            </a:r>
            <a:r>
              <a:rPr lang="en-US" altLang="ko-KR" sz="1200" kern="0" dirty="0" smtClean="0">
                <a:latin typeface="+mn-ea"/>
              </a:rPr>
              <a:t>Z </a:t>
            </a:r>
            <a:r>
              <a:rPr lang="ko-KR" altLang="en-US" sz="1200" kern="0" dirty="0" smtClean="0">
                <a:latin typeface="+mn-ea"/>
              </a:rPr>
              <a:t>축 방향으로 </a:t>
            </a:r>
            <a:r>
              <a:rPr lang="en-US" altLang="ko-KR" sz="1200" kern="0" dirty="0" smtClean="0">
                <a:latin typeface="+mn-ea"/>
              </a:rPr>
              <a:t>-55</a:t>
            </a:r>
            <a:r>
              <a:rPr lang="ko-KR" altLang="en-US" sz="1200" kern="0" dirty="0" smtClean="0">
                <a:latin typeface="+mn-ea"/>
              </a:rPr>
              <a:t>도 회전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>
                <a:latin typeface="+mn-ea"/>
              </a:rPr>
              <a:t>Time Slider</a:t>
            </a:r>
            <a:r>
              <a:rPr lang="ko-KR" altLang="en-US" sz="1200" kern="0" dirty="0">
                <a:latin typeface="+mn-ea"/>
              </a:rPr>
              <a:t>를 프레임 </a:t>
            </a:r>
            <a:r>
              <a:rPr lang="en-US" altLang="ko-KR" sz="1200" kern="0" dirty="0" smtClean="0">
                <a:latin typeface="+mn-ea"/>
              </a:rPr>
              <a:t>30</a:t>
            </a:r>
            <a:r>
              <a:rPr lang="ko-KR" altLang="en-US" sz="1200" kern="0" dirty="0" smtClean="0">
                <a:latin typeface="+mn-ea"/>
              </a:rPr>
              <a:t>으로 이동시킨 후 팔을 </a:t>
            </a:r>
            <a:r>
              <a:rPr lang="en-US" altLang="ko-KR" sz="1200" kern="0" dirty="0" smtClean="0">
                <a:latin typeface="+mn-ea"/>
              </a:rPr>
              <a:t>Y </a:t>
            </a:r>
            <a:r>
              <a:rPr lang="ko-KR" altLang="en-US" sz="1200" kern="0" dirty="0" smtClean="0">
                <a:latin typeface="+mn-ea"/>
              </a:rPr>
              <a:t>축 방향으로 </a:t>
            </a:r>
            <a:r>
              <a:rPr lang="en-US" altLang="ko-KR" sz="1200" kern="0" dirty="0" smtClean="0">
                <a:latin typeface="+mn-ea"/>
              </a:rPr>
              <a:t>45</a:t>
            </a:r>
            <a:r>
              <a:rPr lang="ko-KR" altLang="en-US" sz="1200" kern="0" dirty="0" smtClean="0">
                <a:latin typeface="+mn-ea"/>
              </a:rPr>
              <a:t>도 회전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>
                <a:latin typeface="+mn-ea"/>
              </a:rPr>
              <a:t>Time Slider</a:t>
            </a:r>
            <a:r>
              <a:rPr lang="ko-KR" altLang="en-US" sz="1200" kern="0" dirty="0">
                <a:latin typeface="+mn-ea"/>
              </a:rPr>
              <a:t>를 프레임 </a:t>
            </a:r>
            <a:r>
              <a:rPr lang="en-US" altLang="ko-KR" sz="1200" kern="0" dirty="0" smtClean="0">
                <a:latin typeface="+mn-ea"/>
              </a:rPr>
              <a:t>50</a:t>
            </a:r>
            <a:r>
              <a:rPr lang="ko-KR" altLang="en-US" sz="1200" kern="0" dirty="0">
                <a:latin typeface="+mn-ea"/>
              </a:rPr>
              <a:t>으로 이동시킨 후 </a:t>
            </a:r>
            <a:r>
              <a:rPr lang="ko-KR" altLang="en-US" sz="1200" kern="0" dirty="0" smtClean="0">
                <a:latin typeface="+mn-ea"/>
              </a:rPr>
              <a:t>프레임</a:t>
            </a:r>
            <a:r>
              <a:rPr lang="en-US" altLang="ko-KR" sz="1200" kern="0" dirty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0</a:t>
            </a:r>
            <a:r>
              <a:rPr lang="ko-KR" altLang="en-US" sz="1200" kern="0" dirty="0" smtClean="0">
                <a:latin typeface="+mn-ea"/>
              </a:rPr>
              <a:t>의 </a:t>
            </a:r>
            <a:r>
              <a:rPr lang="ko-KR" altLang="en-US" sz="1200" kern="0" dirty="0" err="1" smtClean="0">
                <a:latin typeface="+mn-ea"/>
              </a:rPr>
              <a:t>키프레임을</a:t>
            </a:r>
            <a:r>
              <a:rPr lang="ko-KR" altLang="en-US" sz="1200" kern="0" dirty="0" smtClean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SHIFT+</a:t>
            </a:r>
            <a:r>
              <a:rPr lang="ko-KR" altLang="en-US" sz="1200" kern="0" dirty="0" smtClean="0">
                <a:latin typeface="+mn-ea"/>
              </a:rPr>
              <a:t>클릭한 후 </a:t>
            </a:r>
            <a:r>
              <a:rPr lang="en-US" altLang="ko-KR" sz="1200" kern="0" dirty="0" smtClean="0">
                <a:latin typeface="+mn-ea"/>
              </a:rPr>
              <a:t>50 </a:t>
            </a:r>
            <a:r>
              <a:rPr lang="ko-KR" altLang="en-US" sz="1200" kern="0" dirty="0" smtClean="0">
                <a:latin typeface="+mn-ea"/>
              </a:rPr>
              <a:t>프레임으로 끌어서 이동</a:t>
            </a:r>
            <a:r>
              <a:rPr lang="en-US" altLang="ko-KR" sz="1200" kern="0" dirty="0" smtClean="0">
                <a:latin typeface="+mn-ea"/>
              </a:rPr>
              <a:t>(C)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이렇게 다리와 머리도 애니메이션 적용 후 </a:t>
            </a:r>
            <a:r>
              <a:rPr lang="en-US" altLang="ko-KR" sz="1200" kern="0" dirty="0" smtClean="0">
                <a:latin typeface="+mn-ea"/>
              </a:rPr>
              <a:t>Play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274700"/>
            <a:ext cx="2123728" cy="9710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342878"/>
            <a:ext cx="1333500" cy="647700"/>
          </a:xfrm>
          <a:prstGeom prst="rect">
            <a:avLst/>
          </a:prstGeom>
        </p:spPr>
      </p:pic>
      <p:sp>
        <p:nvSpPr>
          <p:cNvPr id="25" name="타원형 설명선 24"/>
          <p:cNvSpPr/>
          <p:nvPr/>
        </p:nvSpPr>
        <p:spPr bwMode="auto">
          <a:xfrm>
            <a:off x="5300524" y="505274"/>
            <a:ext cx="449594" cy="414314"/>
          </a:xfrm>
          <a:prstGeom prst="wedgeEllipseCallout">
            <a:avLst>
              <a:gd name="adj1" fmla="val 107772"/>
              <a:gd name="adj2" fmla="val 2259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415" y="621339"/>
            <a:ext cx="295581" cy="220636"/>
          </a:xfrm>
          <a:prstGeom prst="rect">
            <a:avLst/>
          </a:prstGeom>
        </p:spPr>
      </p:pic>
      <p:sp>
        <p:nvSpPr>
          <p:cNvPr id="31" name="오른쪽 화살표 30"/>
          <p:cNvSpPr/>
          <p:nvPr/>
        </p:nvSpPr>
        <p:spPr bwMode="auto">
          <a:xfrm>
            <a:off x="6625580" y="552681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914" y="3651186"/>
            <a:ext cx="2165359" cy="2346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372" y="3651186"/>
            <a:ext cx="1495159" cy="2315623"/>
          </a:xfrm>
          <a:prstGeom prst="rect">
            <a:avLst/>
          </a:prstGeom>
        </p:spPr>
      </p:pic>
      <p:sp>
        <p:nvSpPr>
          <p:cNvPr id="47" name="오른쪽 화살표 46"/>
          <p:cNvSpPr/>
          <p:nvPr/>
        </p:nvSpPr>
        <p:spPr bwMode="auto">
          <a:xfrm>
            <a:off x="2881995" y="4569118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8531" y="3645024"/>
            <a:ext cx="1201587" cy="2329607"/>
          </a:xfrm>
          <a:prstGeom prst="rect">
            <a:avLst/>
          </a:prstGeom>
        </p:spPr>
      </p:pic>
      <p:sp>
        <p:nvSpPr>
          <p:cNvPr id="48" name="오른쪽 화살표 47"/>
          <p:cNvSpPr/>
          <p:nvPr/>
        </p:nvSpPr>
        <p:spPr bwMode="auto">
          <a:xfrm>
            <a:off x="4382407" y="4569118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118" y="3645024"/>
            <a:ext cx="2165359" cy="2346507"/>
          </a:xfrm>
          <a:prstGeom prst="rect">
            <a:avLst/>
          </a:prstGeom>
        </p:spPr>
      </p:pic>
      <p:sp>
        <p:nvSpPr>
          <p:cNvPr id="50" name="오른쪽 화살표 49"/>
          <p:cNvSpPr/>
          <p:nvPr/>
        </p:nvSpPr>
        <p:spPr bwMode="auto">
          <a:xfrm>
            <a:off x="5709370" y="4569117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7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43113" y="113260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User Viewport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Unhide All </a:t>
            </a:r>
            <a:r>
              <a:rPr lang="ko-KR" altLang="en-US" sz="1200" kern="0" dirty="0" smtClean="0">
                <a:latin typeface="+mn-ea"/>
              </a:rPr>
              <a:t>선택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Play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b="1" kern="0" dirty="0" smtClean="0">
                <a:latin typeface="+mn-ea"/>
              </a:rPr>
              <a:t>문제점</a:t>
            </a:r>
            <a:r>
              <a:rPr lang="en-US" altLang="ko-KR" sz="1200" b="1" kern="0" dirty="0" smtClean="0">
                <a:latin typeface="+mn-ea"/>
              </a:rPr>
              <a:t>?</a:t>
            </a:r>
            <a:endParaRPr lang="en-US" altLang="ko-KR" sz="1200" b="1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3" name="[BADAK]dancing solider 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3648" y="1916832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0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(option) </a:t>
            </a:r>
            <a:r>
              <a:rPr lang="ko-KR" altLang="en-US" sz="1200" kern="0" dirty="0" smtClean="0">
                <a:latin typeface="+mn-ea"/>
              </a:rPr>
              <a:t>배경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색상도 회색이고 </a:t>
            </a:r>
            <a:r>
              <a:rPr lang="en-US" altLang="ko-KR" sz="1200" kern="0" dirty="0" smtClean="0">
                <a:latin typeface="+mn-ea"/>
              </a:rPr>
              <a:t>Freeze</a:t>
            </a:r>
            <a:r>
              <a:rPr lang="ko-KR" altLang="en-US" sz="1200" kern="0" dirty="0" smtClean="0">
                <a:latin typeface="+mn-ea"/>
              </a:rPr>
              <a:t>된 </a:t>
            </a:r>
            <a:r>
              <a:rPr lang="en-US" altLang="ko-KR" sz="1200" kern="0" dirty="0" smtClean="0">
                <a:latin typeface="+mn-ea"/>
              </a:rPr>
              <a:t>object</a:t>
            </a:r>
            <a:r>
              <a:rPr lang="ko-KR" altLang="en-US" sz="1200" kern="0" dirty="0" smtClean="0">
                <a:latin typeface="+mn-ea"/>
              </a:rPr>
              <a:t>도 회색이라서 잘 보이지 않는다면</a:t>
            </a:r>
            <a:r>
              <a:rPr lang="en-US" altLang="ko-KR" sz="1200" kern="0" dirty="0" smtClean="0">
                <a:latin typeface="+mn-ea"/>
              </a:rPr>
              <a:t>..</a:t>
            </a: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en-US" altLang="ko-KR" sz="1200" dirty="0"/>
              <a:t>Customize </a:t>
            </a:r>
            <a:r>
              <a:rPr lang="en-US" altLang="ko-KR" sz="1200" dirty="0" smtClean="0"/>
              <a:t>&gt; </a:t>
            </a:r>
            <a:r>
              <a:rPr lang="en-US" altLang="ko-KR" sz="1200" dirty="0"/>
              <a:t>Customize User Interface </a:t>
            </a:r>
            <a:r>
              <a:rPr lang="en-US" altLang="ko-KR" sz="1200" dirty="0" smtClean="0"/>
              <a:t>&gt; Colors</a:t>
            </a:r>
            <a:r>
              <a:rPr lang="ko-KR" altLang="en-US" sz="1200" dirty="0" smtClean="0"/>
              <a:t>에서</a:t>
            </a:r>
            <a:r>
              <a:rPr lang="en-US" altLang="ko-KR" sz="1200" dirty="0" smtClean="0"/>
              <a:t> Viewport Background &gt; Color </a:t>
            </a:r>
            <a:r>
              <a:rPr lang="ko-KR" altLang="en-US" sz="1200" dirty="0" smtClean="0"/>
              <a:t>선택</a:t>
            </a:r>
            <a:endParaRPr lang="en-US" altLang="ko-KR" sz="1200" dirty="0" smtClean="0"/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Apply Colors Now </a:t>
            </a:r>
            <a:r>
              <a:rPr lang="ko-KR" altLang="en-US" sz="1200" kern="0" dirty="0" smtClean="0">
                <a:latin typeface="+mn-ea"/>
              </a:rPr>
              <a:t>클릭</a:t>
            </a:r>
            <a:endParaRPr lang="en-US" altLang="ko-KR" sz="12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r>
              <a:rPr lang="ko-KR" altLang="en-US" sz="1600" kern="0" dirty="0" smtClean="0">
                <a:latin typeface="+mn-ea"/>
              </a:rPr>
              <a:t>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572000" y="3140968"/>
            <a:ext cx="4069316" cy="1889287"/>
            <a:chOff x="1593638" y="4733244"/>
            <a:chExt cx="4069316" cy="18892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3638" y="4924267"/>
              <a:ext cx="1489598" cy="1605973"/>
            </a:xfrm>
            <a:prstGeom prst="rect">
              <a:avLst/>
            </a:prstGeom>
          </p:spPr>
        </p:pic>
        <p:sp>
          <p:nvSpPr>
            <p:cNvPr id="12" name="오른쪽 화살표 11"/>
            <p:cNvSpPr/>
            <p:nvPr/>
          </p:nvSpPr>
          <p:spPr bwMode="auto">
            <a:xfrm>
              <a:off x="3237397" y="5433964"/>
              <a:ext cx="731871" cy="586578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5936" y="4733244"/>
              <a:ext cx="1667018" cy="1889287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238932" y="2060848"/>
            <a:ext cx="3757003" cy="3691206"/>
            <a:chOff x="238932" y="2060848"/>
            <a:chExt cx="3757003" cy="36912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932" y="2060848"/>
              <a:ext cx="3757003" cy="3691206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 bwMode="auto">
            <a:xfrm>
              <a:off x="2411760" y="2636912"/>
              <a:ext cx="1007525" cy="28751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2792760" y="5139558"/>
              <a:ext cx="1007525" cy="13655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12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Biped </a:t>
            </a:r>
            <a:r>
              <a:rPr lang="ko-KR" altLang="en-US" sz="1600" kern="0" dirty="0" smtClean="0">
                <a:latin typeface="+mn-ea"/>
              </a:rPr>
              <a:t>생성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Create &gt; Systems &gt; Biped </a:t>
            </a:r>
            <a:r>
              <a:rPr lang="ko-KR" altLang="en-US" sz="1200" kern="0" dirty="0" smtClean="0">
                <a:latin typeface="+mn-ea"/>
              </a:rPr>
              <a:t>클릭 후 </a:t>
            </a:r>
            <a:r>
              <a:rPr lang="en-US" altLang="ko-KR" sz="1200" kern="0" dirty="0" smtClean="0">
                <a:latin typeface="+mn-ea"/>
              </a:rPr>
              <a:t>Soldier </a:t>
            </a:r>
            <a:r>
              <a:rPr lang="ko-KR" altLang="en-US" sz="1200" kern="0" dirty="0" smtClean="0">
                <a:latin typeface="+mn-ea"/>
              </a:rPr>
              <a:t>모델의 발 부분을 클릭한 후 위로 드래그</a:t>
            </a:r>
            <a:endParaRPr lang="en-US" altLang="ko-KR" sz="1200" kern="0" dirty="0" smtClean="0">
              <a:latin typeface="+mn-ea"/>
            </a:endParaRP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키는 비슷하게 적용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오른쪽 </a:t>
            </a:r>
            <a:r>
              <a:rPr lang="en-US" altLang="ko-KR" sz="1200" kern="0" dirty="0" smtClean="0">
                <a:latin typeface="+mn-ea"/>
              </a:rPr>
              <a:t>Body Type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Male </a:t>
            </a:r>
            <a:r>
              <a:rPr lang="ko-KR" altLang="en-US" sz="1200" kern="0" dirty="0" smtClean="0">
                <a:latin typeface="+mn-ea"/>
              </a:rPr>
              <a:t>선택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위치가 맞지 않다면 </a:t>
            </a: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를 모두 선택한 후에 </a:t>
            </a:r>
            <a:r>
              <a:rPr lang="en-US" altLang="ko-KR" sz="1200" kern="0" dirty="0" smtClean="0">
                <a:latin typeface="+mn-ea"/>
              </a:rPr>
              <a:t>Select and Move</a:t>
            </a:r>
            <a:r>
              <a:rPr lang="ko-KR" altLang="en-US" sz="1200" kern="0" dirty="0" smtClean="0">
                <a:latin typeface="+mn-ea"/>
              </a:rPr>
              <a:t>로 조정 </a:t>
            </a:r>
            <a:r>
              <a:rPr lang="en-US" altLang="ko-KR" sz="1200" kern="0" dirty="0" smtClean="0">
                <a:latin typeface="+mn-ea"/>
              </a:rPr>
              <a:t>(B)</a:t>
            </a:r>
            <a:endParaRPr lang="en-US" altLang="ko-KR" sz="12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6" y="3140968"/>
            <a:ext cx="2247900" cy="28956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87036" y="2708920"/>
            <a:ext cx="1371744" cy="648072"/>
            <a:chOff x="5132815" y="1302260"/>
            <a:chExt cx="1609725" cy="104510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2815" y="1556792"/>
              <a:ext cx="1609725" cy="79057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 bwMode="auto">
            <a:xfrm>
              <a:off x="6146534" y="1302260"/>
              <a:ext cx="576064" cy="305441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477018" y="3284720"/>
            <a:ext cx="3771775" cy="2952750"/>
            <a:chOff x="3477018" y="3284720"/>
            <a:chExt cx="3771775" cy="295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7018" y="3356992"/>
              <a:ext cx="1809750" cy="282892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5718" y="3284720"/>
              <a:ext cx="1743075" cy="2952750"/>
            </a:xfrm>
            <a:prstGeom prst="rect">
              <a:avLst/>
            </a:prstGeom>
          </p:spPr>
        </p:pic>
        <p:sp>
          <p:nvSpPr>
            <p:cNvPr id="17" name="오른쪽 화살표 16"/>
            <p:cNvSpPr/>
            <p:nvPr/>
          </p:nvSpPr>
          <p:spPr bwMode="auto">
            <a:xfrm>
              <a:off x="5051401" y="4725144"/>
              <a:ext cx="599619" cy="450202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B</a:t>
              </a: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sp>
        <p:nvSpPr>
          <p:cNvPr id="19" name="타원형 설명선 18"/>
          <p:cNvSpPr/>
          <p:nvPr/>
        </p:nvSpPr>
        <p:spPr bwMode="auto">
          <a:xfrm>
            <a:off x="6962142" y="5096597"/>
            <a:ext cx="1894443" cy="767029"/>
          </a:xfrm>
          <a:prstGeom prst="wedgeEllipseCallout">
            <a:avLst>
              <a:gd name="adj1" fmla="val -63565"/>
              <a:gd name="adj2" fmla="val -1242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dirty="0" smtClean="0"/>
              <a:t>선택한 항목은 흰색으로 표시되기 때문에 다시 배경을 남색 계열로 변경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20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가 선택된 상태에서 </a:t>
            </a:r>
            <a:r>
              <a:rPr lang="en-US" altLang="ko-KR" sz="1200" kern="0" dirty="0" smtClean="0">
                <a:latin typeface="+mn-ea"/>
              </a:rPr>
              <a:t>Motion </a:t>
            </a:r>
            <a:r>
              <a:rPr lang="ko-KR" altLang="en-US" sz="1200" kern="0" dirty="0" smtClean="0">
                <a:latin typeface="+mn-ea"/>
              </a:rPr>
              <a:t>탭 클릭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Figure </a:t>
            </a:r>
            <a:r>
              <a:rPr lang="ko-KR" altLang="en-US" sz="1200" kern="0" dirty="0" smtClean="0">
                <a:latin typeface="+mn-ea"/>
              </a:rPr>
              <a:t>모드 전환</a:t>
            </a:r>
            <a:endParaRPr lang="en-US" altLang="ko-KR" sz="1200" kern="0" dirty="0" smtClean="0">
              <a:latin typeface="+mn-ea"/>
            </a:endParaRP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의 특징이나 포즈를 변경하려면 이 </a:t>
            </a:r>
            <a:r>
              <a:rPr lang="en-US" altLang="ko-KR" sz="1200" kern="0" dirty="0" smtClean="0">
                <a:latin typeface="+mn-ea"/>
              </a:rPr>
              <a:t>Figure </a:t>
            </a:r>
            <a:r>
              <a:rPr lang="ko-KR" altLang="en-US" sz="1200" kern="0" dirty="0" smtClean="0">
                <a:latin typeface="+mn-ea"/>
              </a:rPr>
              <a:t>모드에서 실행해야 함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Structure </a:t>
            </a:r>
            <a:r>
              <a:rPr lang="ko-KR" altLang="en-US" sz="1200" kern="0" dirty="0" err="1" smtClean="0">
                <a:latin typeface="+mn-ea"/>
              </a:rPr>
              <a:t>롤아웃에서</a:t>
            </a:r>
            <a:r>
              <a:rPr lang="en-US" altLang="ko-KR" sz="1200" kern="0" dirty="0" smtClean="0">
                <a:latin typeface="+mn-ea"/>
              </a:rPr>
              <a:t> (A) </a:t>
            </a:r>
            <a:r>
              <a:rPr lang="ko-KR" altLang="en-US" sz="1200" kern="0" dirty="0" smtClean="0">
                <a:latin typeface="+mn-ea"/>
              </a:rPr>
              <a:t>처럼 속성 변경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Track Selection </a:t>
            </a:r>
            <a:r>
              <a:rPr lang="ko-KR" altLang="en-US" sz="1200" kern="0" dirty="0" err="1" smtClean="0">
                <a:latin typeface="+mn-ea"/>
              </a:rPr>
              <a:t>롤아웃에서</a:t>
            </a:r>
            <a:r>
              <a:rPr lang="ko-KR" altLang="en-US" sz="1200" kern="0" dirty="0" smtClean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Body Horizontal/Vertical </a:t>
            </a:r>
            <a:r>
              <a:rPr lang="ko-KR" altLang="en-US" sz="1200" kern="0" dirty="0" smtClean="0">
                <a:latin typeface="+mn-ea"/>
              </a:rPr>
              <a:t>단추를 이용해서 </a:t>
            </a:r>
            <a:r>
              <a:rPr lang="en-US" altLang="ko-KR" sz="1200" kern="0" dirty="0" smtClean="0">
                <a:latin typeface="+mn-ea"/>
              </a:rPr>
              <a:t>mesh</a:t>
            </a:r>
            <a:r>
              <a:rPr lang="ko-KR" altLang="en-US" sz="1200" kern="0" dirty="0" smtClean="0">
                <a:latin typeface="+mn-ea"/>
              </a:rPr>
              <a:t>의 골반과 </a:t>
            </a: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의 골반</a:t>
            </a:r>
            <a:r>
              <a:rPr lang="en-US" altLang="ko-KR" sz="1200" kern="0" dirty="0" smtClean="0">
                <a:latin typeface="+mn-ea"/>
              </a:rPr>
              <a:t/>
            </a:r>
            <a:br>
              <a:rPr lang="en-US" altLang="ko-KR" sz="1200" kern="0" dirty="0" smtClean="0">
                <a:latin typeface="+mn-ea"/>
              </a:rPr>
            </a:br>
            <a:r>
              <a:rPr lang="ko-KR" altLang="en-US" sz="1200" kern="0" dirty="0" smtClean="0">
                <a:latin typeface="+mn-ea"/>
              </a:rPr>
              <a:t>일치</a:t>
            </a:r>
            <a:r>
              <a:rPr lang="en-US" altLang="ko-KR" sz="1200" kern="0" dirty="0" smtClean="0">
                <a:latin typeface="+mn-ea"/>
              </a:rPr>
              <a:t>(B)</a:t>
            </a:r>
            <a:r>
              <a:rPr lang="ko-KR" altLang="en-US" sz="1200" kern="0" dirty="0" smtClean="0">
                <a:latin typeface="+mn-ea"/>
              </a:rPr>
              <a:t> </a:t>
            </a:r>
            <a:endParaRPr lang="en-US" altLang="ko-KR" sz="1200" kern="0" dirty="0" smtClean="0">
              <a:latin typeface="+mn-ea"/>
            </a:endParaRP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이렇게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골반 위치부터 올바로 잡고 나면 팔</a:t>
            </a:r>
            <a:r>
              <a:rPr lang="en-US" altLang="ko-KR" sz="1200" kern="0" dirty="0" smtClean="0">
                <a:latin typeface="+mn-ea"/>
              </a:rPr>
              <a:t>, </a:t>
            </a:r>
            <a:r>
              <a:rPr lang="ko-KR" altLang="en-US" sz="1200" kern="0" dirty="0" smtClean="0">
                <a:latin typeface="+mn-ea"/>
              </a:rPr>
              <a:t>다리 등 나머지 비율 맞추기가 쉬움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모든 </a:t>
            </a:r>
            <a:r>
              <a:rPr lang="en-US" altLang="ko-KR" sz="1200" kern="0" dirty="0" smtClean="0">
                <a:latin typeface="+mn-ea"/>
              </a:rPr>
              <a:t>Viewport</a:t>
            </a:r>
            <a:r>
              <a:rPr lang="ko-KR" altLang="en-US" sz="1200" kern="0" dirty="0" smtClean="0">
                <a:latin typeface="+mn-ea"/>
              </a:rPr>
              <a:t>에서 골반이 올바른 위치인지 확인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75000"/>
            <a:ext cx="284332" cy="225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510415"/>
            <a:ext cx="284332" cy="16461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782323" y="1275000"/>
            <a:ext cx="2361677" cy="3112798"/>
            <a:chOff x="6177576" y="1251351"/>
            <a:chExt cx="2361677" cy="3112798"/>
          </a:xfrm>
        </p:grpSpPr>
        <p:grpSp>
          <p:nvGrpSpPr>
            <p:cNvPr id="11" name="그룹 10"/>
            <p:cNvGrpSpPr/>
            <p:nvPr/>
          </p:nvGrpSpPr>
          <p:grpSpPr>
            <a:xfrm>
              <a:off x="6948264" y="1251351"/>
              <a:ext cx="1590989" cy="3112798"/>
              <a:chOff x="6845823" y="1180298"/>
              <a:chExt cx="1590989" cy="311279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8304" y="1196752"/>
                <a:ext cx="1128508" cy="3096344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 bwMode="auto">
              <a:xfrm>
                <a:off x="6845823" y="1180298"/>
                <a:ext cx="490899" cy="189404"/>
              </a:xfrm>
              <a:prstGeom prst="rect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5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200" dirty="0" smtClean="0">
                    <a:solidFill>
                      <a:schemeClr val="accent3">
                        <a:lumMod val="95000"/>
                      </a:schemeClr>
                    </a:solidFill>
                    <a:latin typeface="+mj-lt"/>
                    <a:ea typeface="굴림" pitchFamily="50" charset="-127"/>
                  </a:rPr>
                  <a:t>A</a:t>
                </a:r>
                <a:endParaRPr lang="ko-KR" altLang="en-US" sz="1200" dirty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endParaRPr>
              </a:p>
            </p:txBody>
          </p:sp>
        </p:grpSp>
        <p:sp>
          <p:nvSpPr>
            <p:cNvPr id="20" name="타원형 설명선 19"/>
            <p:cNvSpPr/>
            <p:nvPr/>
          </p:nvSpPr>
          <p:spPr bwMode="auto">
            <a:xfrm>
              <a:off x="6177576" y="2553986"/>
              <a:ext cx="1233169" cy="348466"/>
            </a:xfrm>
            <a:prstGeom prst="wedgeEllipseCallout">
              <a:avLst>
                <a:gd name="adj1" fmla="val 74996"/>
                <a:gd name="adj2" fmla="val -666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50" dirty="0" smtClean="0"/>
                <a:t>벙어리 장갑 형태</a:t>
              </a:r>
              <a:endPara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90733" y="1559716"/>
            <a:ext cx="1224136" cy="437721"/>
            <a:chOff x="211816" y="2505743"/>
            <a:chExt cx="1224136" cy="43772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816" y="2505743"/>
              <a:ext cx="1224136" cy="43772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 bwMode="auto">
            <a:xfrm>
              <a:off x="236119" y="2692091"/>
              <a:ext cx="347205" cy="19299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24" name="직선 화살표 연결선 23"/>
          <p:cNvCxnSpPr>
            <a:stCxn id="21" idx="1"/>
          </p:cNvCxnSpPr>
          <p:nvPr/>
        </p:nvCxnSpPr>
        <p:spPr bwMode="auto">
          <a:xfrm flipH="1">
            <a:off x="4764736" y="1842564"/>
            <a:ext cx="1750300" cy="2590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6" name="그룹 35"/>
          <p:cNvGrpSpPr/>
          <p:nvPr/>
        </p:nvGrpSpPr>
        <p:grpSpPr>
          <a:xfrm>
            <a:off x="2117336" y="3777857"/>
            <a:ext cx="4985465" cy="2495196"/>
            <a:chOff x="179513" y="4149080"/>
            <a:chExt cx="4985465" cy="2495196"/>
          </a:xfrm>
        </p:grpSpPr>
        <p:grpSp>
          <p:nvGrpSpPr>
            <p:cNvPr id="34" name="그룹 33"/>
            <p:cNvGrpSpPr/>
            <p:nvPr/>
          </p:nvGrpSpPr>
          <p:grpSpPr>
            <a:xfrm>
              <a:off x="179513" y="4149080"/>
              <a:ext cx="3528392" cy="2495196"/>
              <a:chOff x="179512" y="3777857"/>
              <a:chExt cx="3958719" cy="286641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512" y="3777857"/>
                <a:ext cx="1829048" cy="286641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0785" y="3777857"/>
                <a:ext cx="2047446" cy="2802484"/>
              </a:xfrm>
              <a:prstGeom prst="rect">
                <a:avLst/>
              </a:prstGeom>
            </p:spPr>
          </p:pic>
          <p:sp>
            <p:nvSpPr>
              <p:cNvPr id="33" name="오른쪽 화살표 32"/>
              <p:cNvSpPr/>
              <p:nvPr/>
            </p:nvSpPr>
            <p:spPr bwMode="auto">
              <a:xfrm>
                <a:off x="1859062" y="4971009"/>
                <a:ext cx="599619" cy="450202"/>
              </a:xfrm>
              <a:prstGeom prst="rightArrow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5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dirty="0" smtClean="0">
                    <a:solidFill>
                      <a:schemeClr val="accent3">
                        <a:lumMod val="95000"/>
                      </a:schemeClr>
                    </a:solidFill>
                    <a:latin typeface="+mj-lt"/>
                    <a:ea typeface="굴림" pitchFamily="50" charset="-127"/>
                  </a:rPr>
                  <a:t>B</a:t>
                </a:r>
                <a:endParaRPr lang="ko-KR" altLang="en-US" sz="1400" dirty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endParaRPr>
              </a:p>
            </p:txBody>
          </p:sp>
        </p:grp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07905" y="4149080"/>
              <a:ext cx="1457073" cy="2438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7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중요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포인트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biped </a:t>
            </a:r>
            <a:r>
              <a:rPr lang="ko-KR" altLang="en-US" sz="1200" kern="0" dirty="0" smtClean="0">
                <a:latin typeface="+mn-ea"/>
              </a:rPr>
              <a:t>관절의 위치를 </a:t>
            </a:r>
            <a:r>
              <a:rPr lang="en-US" altLang="ko-KR" sz="1200" kern="0" dirty="0" smtClean="0">
                <a:latin typeface="+mn-ea"/>
              </a:rPr>
              <a:t>mesh </a:t>
            </a:r>
            <a:r>
              <a:rPr lang="ko-KR" altLang="en-US" sz="1200" kern="0" dirty="0" smtClean="0">
                <a:latin typeface="+mn-ea"/>
              </a:rPr>
              <a:t>관절에 정확하게 위치시켜야 함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한 쪽</a:t>
            </a:r>
            <a:r>
              <a:rPr lang="en-US" altLang="ko-KR" sz="1200" kern="0" dirty="0" smtClean="0">
                <a:latin typeface="+mn-ea"/>
              </a:rPr>
              <a:t>(</a:t>
            </a:r>
            <a:r>
              <a:rPr lang="ko-KR" altLang="en-US" sz="1200" kern="0" dirty="0" smtClean="0">
                <a:latin typeface="+mn-ea"/>
              </a:rPr>
              <a:t>예를 들어 오른쪽</a:t>
            </a:r>
            <a:r>
              <a:rPr lang="en-US" altLang="ko-KR" sz="1200" kern="0" dirty="0" smtClean="0">
                <a:latin typeface="+mn-ea"/>
              </a:rPr>
              <a:t>)</a:t>
            </a:r>
            <a:r>
              <a:rPr lang="ko-KR" altLang="en-US" sz="1200" kern="0" dirty="0" smtClean="0">
                <a:latin typeface="+mn-ea"/>
              </a:rPr>
              <a:t>만 정확하게 맞춘 후 </a:t>
            </a:r>
            <a:r>
              <a:rPr lang="en-US" altLang="ko-KR" sz="1200" kern="0" dirty="0" smtClean="0">
                <a:latin typeface="+mn-ea"/>
              </a:rPr>
              <a:t>mirror </a:t>
            </a:r>
            <a:r>
              <a:rPr lang="ko-KR" altLang="en-US" sz="1200" kern="0" dirty="0" smtClean="0">
                <a:latin typeface="+mn-ea"/>
              </a:rPr>
              <a:t>대칭으로 다른 부분 복제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정확하게 </a:t>
            </a:r>
            <a:r>
              <a:rPr lang="en-US" altLang="ko-KR" sz="1600" kern="0" dirty="0" smtClean="0">
                <a:latin typeface="+mn-ea"/>
              </a:rPr>
              <a:t>Biped </a:t>
            </a:r>
            <a:r>
              <a:rPr lang="ko-KR" altLang="en-US" sz="1600" kern="0" dirty="0" smtClean="0">
                <a:latin typeface="+mn-ea"/>
              </a:rPr>
              <a:t>조정하기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Scale</a:t>
            </a:r>
            <a:r>
              <a:rPr lang="ko-KR" altLang="en-US" sz="1200" kern="0" dirty="0" smtClean="0">
                <a:latin typeface="+mn-ea"/>
              </a:rPr>
              <a:t> 옆 </a:t>
            </a:r>
            <a:r>
              <a:rPr lang="en-US" altLang="ko-KR" sz="1200" kern="0" dirty="0" smtClean="0">
                <a:latin typeface="+mn-ea"/>
              </a:rPr>
              <a:t>World</a:t>
            </a:r>
            <a:r>
              <a:rPr lang="ko-KR" altLang="en-US" sz="1200" kern="0" dirty="0" smtClean="0">
                <a:latin typeface="+mn-ea"/>
              </a:rPr>
              <a:t>를 </a:t>
            </a:r>
            <a:r>
              <a:rPr lang="en-US" altLang="ko-KR" sz="1200" kern="0" dirty="0" smtClean="0">
                <a:latin typeface="+mn-ea"/>
              </a:rPr>
              <a:t>Local</a:t>
            </a:r>
            <a:r>
              <a:rPr lang="ko-KR" altLang="en-US" sz="1200" kern="0" dirty="0" smtClean="0">
                <a:latin typeface="+mn-ea"/>
              </a:rPr>
              <a:t>로 수정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Select and Uniform Scale</a:t>
            </a:r>
            <a:r>
              <a:rPr lang="ko-KR" altLang="en-US" sz="1200" kern="0" dirty="0" smtClean="0">
                <a:latin typeface="+mn-ea"/>
              </a:rPr>
              <a:t>을 선택 </a:t>
            </a:r>
            <a:r>
              <a:rPr lang="en-US" altLang="ko-KR" sz="1200" kern="0" dirty="0" smtClean="0">
                <a:latin typeface="+mn-ea"/>
              </a:rPr>
              <a:t>&gt;</a:t>
            </a:r>
            <a:r>
              <a:rPr lang="ko-KR" altLang="en-US" sz="1200" kern="0" dirty="0" smtClean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Pelvis(</a:t>
            </a:r>
            <a:r>
              <a:rPr lang="ko-KR" altLang="en-US" sz="1200" kern="0" dirty="0" smtClean="0">
                <a:latin typeface="+mn-ea"/>
              </a:rPr>
              <a:t>골반</a:t>
            </a:r>
            <a:r>
              <a:rPr lang="en-US" altLang="ko-KR" sz="1200" kern="0" dirty="0" smtClean="0">
                <a:latin typeface="+mn-ea"/>
              </a:rPr>
              <a:t>) </a:t>
            </a:r>
            <a:r>
              <a:rPr lang="ko-KR" altLang="en-US" sz="1200" kern="0" dirty="0" err="1" smtClean="0">
                <a:latin typeface="+mn-ea"/>
              </a:rPr>
              <a:t>선택후</a:t>
            </a:r>
            <a:r>
              <a:rPr lang="ko-KR" altLang="en-US" sz="1200" kern="0" dirty="0" smtClean="0">
                <a:latin typeface="+mn-ea"/>
              </a:rPr>
              <a:t> 폭을 조정</a:t>
            </a:r>
            <a:r>
              <a:rPr lang="en-US" altLang="ko-KR" sz="1200" kern="0" dirty="0" smtClean="0">
                <a:latin typeface="+mn-ea"/>
              </a:rPr>
              <a:t>. </a:t>
            </a:r>
            <a:r>
              <a:rPr lang="ko-KR" altLang="en-US" sz="1200" kern="0" dirty="0" smtClean="0">
                <a:latin typeface="+mn-ea"/>
              </a:rPr>
              <a:t>이 때 </a:t>
            </a: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의 다리가 </a:t>
            </a:r>
            <a:r>
              <a:rPr lang="en-US" altLang="ko-KR" sz="1200" kern="0" dirty="0" smtClean="0">
                <a:latin typeface="+mn-ea"/>
              </a:rPr>
              <a:t>Mesh </a:t>
            </a:r>
            <a:r>
              <a:rPr lang="ko-KR" altLang="en-US" sz="1200" kern="0" dirty="0" smtClean="0">
                <a:latin typeface="+mn-ea"/>
              </a:rPr>
              <a:t>다리 안에 들어 가도록 유지</a:t>
            </a:r>
            <a:r>
              <a:rPr lang="en-US" altLang="ko-KR" sz="1200" kern="0" dirty="0" smtClean="0">
                <a:latin typeface="+mn-ea"/>
              </a:rPr>
              <a:t>. 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오른쪽 </a:t>
            </a:r>
            <a:r>
              <a:rPr lang="en-US" altLang="ko-KR" sz="1200" kern="0" dirty="0" smtClean="0">
                <a:latin typeface="+mn-ea"/>
              </a:rPr>
              <a:t>Viewport</a:t>
            </a:r>
            <a:r>
              <a:rPr lang="ko-KR" altLang="en-US" sz="1200" kern="0" dirty="0" smtClean="0">
                <a:latin typeface="+mn-ea"/>
              </a:rPr>
              <a:t>에서 볼 때 대략적으로 </a:t>
            </a:r>
            <a:r>
              <a:rPr lang="en-US" altLang="ko-KR" sz="1200" kern="0" dirty="0" smtClean="0">
                <a:latin typeface="+mn-ea"/>
              </a:rPr>
              <a:t>mesh</a:t>
            </a:r>
            <a:r>
              <a:rPr lang="ko-KR" altLang="en-US" sz="1200" kern="0" dirty="0" smtClean="0">
                <a:latin typeface="+mn-ea"/>
              </a:rPr>
              <a:t>와 </a:t>
            </a: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의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크기가 맞도록 조정</a:t>
            </a:r>
            <a:r>
              <a:rPr lang="en-US" altLang="ko-KR" sz="1200" kern="0" dirty="0" smtClean="0">
                <a:latin typeface="+mn-ea"/>
              </a:rPr>
              <a:t>(B)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7269" y="2978601"/>
            <a:ext cx="705630" cy="954455"/>
            <a:chOff x="6076693" y="1957387"/>
            <a:chExt cx="705630" cy="9544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693" y="2146791"/>
              <a:ext cx="705630" cy="765051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 bwMode="auto">
            <a:xfrm>
              <a:off x="6115515" y="1957387"/>
              <a:ext cx="490899" cy="189404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269" y="3933056"/>
            <a:ext cx="3887481" cy="2753295"/>
            <a:chOff x="17269" y="3933056"/>
            <a:chExt cx="3887481" cy="27532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69" y="3933056"/>
              <a:ext cx="2318049" cy="275329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5318" y="3933056"/>
              <a:ext cx="1569432" cy="275329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156642" y="3933056"/>
            <a:ext cx="3410768" cy="2753295"/>
            <a:chOff x="4617616" y="3933056"/>
            <a:chExt cx="3410768" cy="275329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7616" y="3933056"/>
              <a:ext cx="1751139" cy="275329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8755" y="3933056"/>
              <a:ext cx="1659629" cy="2716790"/>
            </a:xfrm>
            <a:prstGeom prst="rect">
              <a:avLst/>
            </a:prstGeom>
          </p:spPr>
        </p:pic>
      </p:grpSp>
      <p:sp>
        <p:nvSpPr>
          <p:cNvPr id="30" name="오른쪽 화살표 29"/>
          <p:cNvSpPr/>
          <p:nvPr/>
        </p:nvSpPr>
        <p:spPr bwMode="auto">
          <a:xfrm>
            <a:off x="3767107" y="4894471"/>
            <a:ext cx="534438" cy="391897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의 </a:t>
            </a:r>
            <a:r>
              <a:rPr lang="ko-KR" altLang="en-US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 허벅지</a:t>
            </a:r>
            <a:r>
              <a:rPr lang="en-US" altLang="ko-KR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(L Thigh)</a:t>
            </a:r>
            <a:r>
              <a:rPr lang="ko-KR" altLang="en-US" sz="1200" kern="0" dirty="0" smtClean="0">
                <a:latin typeface="+mn-ea"/>
              </a:rPr>
              <a:t>를 선택한 후에 </a:t>
            </a:r>
            <a:r>
              <a:rPr lang="en-US" altLang="ko-KR" sz="1200" kern="0" dirty="0" smtClean="0">
                <a:latin typeface="+mn-ea"/>
              </a:rPr>
              <a:t>X </a:t>
            </a:r>
            <a:r>
              <a:rPr lang="ko-KR" altLang="en-US" sz="1200" kern="0" dirty="0" smtClean="0">
                <a:latin typeface="+mn-ea"/>
              </a:rPr>
              <a:t>축을 따라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스케일을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조정해서 </a:t>
            </a:r>
            <a:r>
              <a:rPr lang="en-US" altLang="ko-KR" sz="1200" kern="0" dirty="0" smtClean="0">
                <a:latin typeface="+mn-ea"/>
              </a:rPr>
              <a:t>Biped</a:t>
            </a:r>
            <a:r>
              <a:rPr lang="ko-KR" altLang="en-US" sz="1200" kern="0" dirty="0" smtClean="0">
                <a:latin typeface="+mn-ea"/>
              </a:rPr>
              <a:t>의 무릎 부분이 </a:t>
            </a:r>
            <a:r>
              <a:rPr lang="en-US" altLang="ko-KR" sz="1200" kern="0" dirty="0" smtClean="0">
                <a:latin typeface="+mn-ea"/>
              </a:rPr>
              <a:t>mesh</a:t>
            </a:r>
            <a:r>
              <a:rPr lang="ko-KR" altLang="en-US" sz="1200" kern="0" dirty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안으로 들어 가도록 조정</a:t>
            </a:r>
            <a:r>
              <a:rPr lang="en-US" altLang="ko-KR" sz="1200" kern="0" dirty="0" smtClean="0">
                <a:latin typeface="+mn-ea"/>
              </a:rPr>
              <a:t>. Y/Z </a:t>
            </a:r>
            <a:r>
              <a:rPr lang="ko-KR" altLang="en-US" sz="1200" kern="0" dirty="0" smtClean="0">
                <a:latin typeface="+mn-ea"/>
              </a:rPr>
              <a:t>축도 필요하다면 조정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Right Viewport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Select and Rotate</a:t>
            </a:r>
            <a:r>
              <a:rPr lang="ko-KR" altLang="en-US" sz="1200" kern="0" dirty="0" smtClean="0">
                <a:latin typeface="+mn-ea"/>
              </a:rPr>
              <a:t>로 </a:t>
            </a:r>
            <a:r>
              <a:rPr lang="ko-KR" altLang="en-US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</a:t>
            </a:r>
            <a:r>
              <a:rPr lang="en-US" altLang="ko-KR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허벅지와 정강이</a:t>
            </a:r>
            <a:r>
              <a:rPr lang="en-US" altLang="ko-KR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(calf) </a:t>
            </a:r>
            <a:r>
              <a:rPr lang="ko-KR" altLang="en-US" sz="1200" kern="0" dirty="0" smtClean="0">
                <a:latin typeface="+mn-ea"/>
              </a:rPr>
              <a:t>각도를 조정해서 </a:t>
            </a:r>
            <a:r>
              <a:rPr lang="en-US" altLang="ko-KR" sz="1200" kern="0" dirty="0" smtClean="0">
                <a:latin typeface="+mn-ea"/>
              </a:rPr>
              <a:t>mesh </a:t>
            </a:r>
            <a:r>
              <a:rPr lang="ko-KR" altLang="en-US" sz="1200" kern="0" dirty="0" smtClean="0">
                <a:latin typeface="+mn-ea"/>
              </a:rPr>
              <a:t>안으로 들어가도록 조정 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Front</a:t>
            </a:r>
            <a:r>
              <a:rPr lang="ko-KR" altLang="en-US" sz="1200" kern="0" dirty="0" smtClean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Viewport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ko-KR" altLang="en-US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 </a:t>
            </a:r>
            <a:r>
              <a:rPr lang="ko-KR" altLang="en-US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정강이</a:t>
            </a:r>
            <a:r>
              <a:rPr lang="en-US" altLang="ko-KR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(calf</a:t>
            </a:r>
            <a:r>
              <a:rPr lang="en-US" altLang="ko-KR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)</a:t>
            </a:r>
            <a:r>
              <a:rPr lang="ko-KR" altLang="en-US" sz="1200" kern="0" dirty="0">
                <a:latin typeface="+mn-ea"/>
              </a:rPr>
              <a:t>를</a:t>
            </a:r>
            <a:r>
              <a:rPr lang="en-US" altLang="ko-KR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X</a:t>
            </a:r>
            <a:r>
              <a:rPr lang="ko-KR" altLang="en-US" sz="1200" kern="0" dirty="0" smtClean="0">
                <a:latin typeface="+mn-ea"/>
              </a:rPr>
              <a:t>축 방향으로 </a:t>
            </a:r>
            <a:r>
              <a:rPr lang="en-US" altLang="ko-KR" sz="1200" kern="0" dirty="0" smtClean="0">
                <a:latin typeface="+mn-ea"/>
              </a:rPr>
              <a:t>Scale</a:t>
            </a:r>
            <a:r>
              <a:rPr lang="ko-KR" altLang="en-US" sz="1200" kern="0" dirty="0" smtClean="0">
                <a:latin typeface="+mn-ea"/>
              </a:rPr>
              <a:t> 조정해서 발목</a:t>
            </a:r>
            <a:r>
              <a:rPr lang="en-US" altLang="ko-KR" sz="1200" kern="0" dirty="0" smtClean="0">
                <a:latin typeface="+mn-ea"/>
              </a:rPr>
              <a:t>(ankle) </a:t>
            </a:r>
            <a:r>
              <a:rPr lang="ko-KR" altLang="en-US" sz="1200" kern="0" dirty="0" smtClean="0">
                <a:latin typeface="+mn-ea"/>
              </a:rPr>
              <a:t>위치 조정</a:t>
            </a:r>
            <a:r>
              <a:rPr lang="en-US" altLang="ko-KR" sz="1200" kern="0" dirty="0" smtClean="0">
                <a:latin typeface="+mn-ea"/>
              </a:rPr>
              <a:t>(C)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73022" y="3183394"/>
            <a:ext cx="4044158" cy="3350890"/>
            <a:chOff x="1443837" y="2590182"/>
            <a:chExt cx="4044158" cy="335089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837" y="2688843"/>
              <a:ext cx="2228962" cy="315356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2476" y="2590182"/>
              <a:ext cx="1835519" cy="3350890"/>
            </a:xfrm>
            <a:prstGeom prst="rect">
              <a:avLst/>
            </a:prstGeom>
          </p:spPr>
        </p:pic>
        <p:sp>
          <p:nvSpPr>
            <p:cNvPr id="22" name="오른쪽 화살표 21"/>
            <p:cNvSpPr/>
            <p:nvPr/>
          </p:nvSpPr>
          <p:spPr bwMode="auto">
            <a:xfrm>
              <a:off x="3549596" y="4116910"/>
              <a:ext cx="534438" cy="391897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117180" y="3183394"/>
            <a:ext cx="2687068" cy="3616971"/>
            <a:chOff x="5493535" y="2411808"/>
            <a:chExt cx="3118130" cy="418048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3535" y="2420042"/>
              <a:ext cx="1723987" cy="417225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68317" y="2411808"/>
              <a:ext cx="1343348" cy="4144476"/>
            </a:xfrm>
            <a:prstGeom prst="rect">
              <a:avLst/>
            </a:prstGeom>
          </p:spPr>
        </p:pic>
        <p:sp>
          <p:nvSpPr>
            <p:cNvPr id="26" name="오른쪽 화살표 25"/>
            <p:cNvSpPr/>
            <p:nvPr/>
          </p:nvSpPr>
          <p:spPr bwMode="auto">
            <a:xfrm>
              <a:off x="6975996" y="4149080"/>
              <a:ext cx="534438" cy="391897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B</a:t>
              </a: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sp>
        <p:nvSpPr>
          <p:cNvPr id="28" name="오른쪽 화살표 27"/>
          <p:cNvSpPr/>
          <p:nvPr/>
        </p:nvSpPr>
        <p:spPr bwMode="auto">
          <a:xfrm rot="20944680" flipH="1">
            <a:off x="3605781" y="4910583"/>
            <a:ext cx="576064" cy="312497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522" y="3203957"/>
            <a:ext cx="1068904" cy="337872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3115" y="3005147"/>
            <a:ext cx="885825" cy="3409950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 bwMode="auto">
          <a:xfrm>
            <a:off x="7814607" y="4762948"/>
            <a:ext cx="460555" cy="339071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4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4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Move, Rotate, Scale</a:t>
            </a:r>
            <a:r>
              <a:rPr lang="ko-KR" altLang="en-US" sz="1200" kern="0" dirty="0" smtClean="0">
                <a:latin typeface="+mn-ea"/>
              </a:rPr>
              <a:t>을 사용해서 </a:t>
            </a:r>
            <a:r>
              <a:rPr lang="ko-KR" altLang="en-US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 다리</a:t>
            </a:r>
            <a:r>
              <a:rPr lang="ko-KR" altLang="en-US" sz="1200" kern="0" dirty="0" smtClean="0">
                <a:latin typeface="+mn-ea"/>
              </a:rPr>
              <a:t>가 올바로 </a:t>
            </a:r>
            <a:r>
              <a:rPr lang="en-US" altLang="ko-KR" sz="1200" kern="0" dirty="0" smtClean="0">
                <a:latin typeface="+mn-ea"/>
              </a:rPr>
              <a:t>mesh</a:t>
            </a:r>
            <a:r>
              <a:rPr lang="ko-KR" altLang="en-US" sz="1200" kern="0" dirty="0" smtClean="0">
                <a:latin typeface="+mn-ea"/>
              </a:rPr>
              <a:t>에 맞도록 조정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3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가급적 크기에 맞춰서</a:t>
            </a:r>
            <a:r>
              <a:rPr lang="en-US" altLang="ko-KR" sz="1200" kern="0" dirty="0" smtClean="0">
                <a:latin typeface="+mn-ea"/>
              </a:rPr>
              <a:t>. </a:t>
            </a:r>
            <a:r>
              <a:rPr lang="ko-KR" altLang="en-US" sz="1200" kern="0" dirty="0" smtClean="0">
                <a:latin typeface="+mn-ea"/>
              </a:rPr>
              <a:t>하지만 밖으로 나오지 않게</a:t>
            </a:r>
            <a:r>
              <a:rPr lang="en-US" altLang="ko-KR" sz="1200" kern="0" dirty="0" smtClean="0">
                <a:latin typeface="+mn-ea"/>
              </a:rPr>
              <a:t>.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왼쪽 발도 조정</a:t>
            </a:r>
            <a:r>
              <a:rPr lang="en-US" altLang="ko-KR" sz="1200" kern="0" dirty="0" smtClean="0">
                <a:latin typeface="+mn-ea"/>
              </a:rPr>
              <a:t>. </a:t>
            </a:r>
            <a:r>
              <a:rPr lang="ko-KR" altLang="en-US" sz="1200" kern="0" dirty="0" smtClean="0">
                <a:latin typeface="+mn-ea"/>
              </a:rPr>
              <a:t>이 때 </a:t>
            </a:r>
            <a:r>
              <a:rPr lang="en-US" altLang="ko-KR" sz="1200" kern="0" dirty="0" smtClean="0">
                <a:latin typeface="+mn-ea"/>
              </a:rPr>
              <a:t>Bottom viewport</a:t>
            </a:r>
            <a:r>
              <a:rPr lang="ko-KR" altLang="en-US" sz="1200" kern="0" dirty="0" smtClean="0">
                <a:latin typeface="+mn-ea"/>
              </a:rPr>
              <a:t>에서도 확인해서 방향이나 크기가 잘 맞도록 조정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 </a:t>
            </a:r>
            <a:r>
              <a:rPr lang="ko-KR" altLang="en-US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발 </a:t>
            </a:r>
            <a:r>
              <a:rPr lang="ko-KR" altLang="en-US" sz="1200" kern="0" dirty="0" smtClean="0">
                <a:latin typeface="+mn-ea"/>
              </a:rPr>
              <a:t>크기도</a:t>
            </a:r>
            <a:r>
              <a:rPr lang="en-US" altLang="ko-KR" sz="1200" kern="0" dirty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scale</a:t>
            </a:r>
            <a:r>
              <a:rPr lang="ko-KR" altLang="en-US" sz="1200" kern="0" dirty="0" smtClean="0">
                <a:latin typeface="+mn-ea"/>
              </a:rPr>
              <a:t>로 조정</a:t>
            </a:r>
            <a:r>
              <a:rPr lang="en-US" altLang="ko-KR" sz="1200" kern="0" dirty="0" smtClean="0">
                <a:latin typeface="+mn-ea"/>
              </a:rPr>
              <a:t>. </a:t>
            </a:r>
            <a:r>
              <a:rPr lang="ko-KR" altLang="en-US" sz="1200" kern="0" dirty="0" smtClean="0">
                <a:latin typeface="+mn-ea"/>
              </a:rPr>
              <a:t>이 때 </a:t>
            </a:r>
            <a:r>
              <a:rPr lang="ko-KR" altLang="en-US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왼쪽 </a:t>
            </a:r>
            <a:r>
              <a:rPr lang="ko-KR" altLang="en-US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정강이</a:t>
            </a:r>
            <a:r>
              <a:rPr lang="en-US" altLang="ko-KR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(calf) </a:t>
            </a:r>
            <a:r>
              <a:rPr lang="en-US" altLang="ko-KR" sz="1200" kern="0" dirty="0" smtClean="0">
                <a:latin typeface="+mn-ea"/>
              </a:rPr>
              <a:t>scale</a:t>
            </a:r>
            <a:r>
              <a:rPr lang="ko-KR" altLang="en-US" sz="1200" kern="0" dirty="0" smtClean="0">
                <a:latin typeface="+mn-ea"/>
              </a:rPr>
              <a:t>도 함께 조정 </a:t>
            </a:r>
            <a:r>
              <a:rPr lang="en-US" altLang="ko-KR" sz="1200" kern="0" dirty="0" smtClean="0">
                <a:latin typeface="+mn-ea"/>
              </a:rPr>
              <a:t>(C)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00035" y="3356992"/>
            <a:ext cx="2991846" cy="3523878"/>
            <a:chOff x="500034" y="2530624"/>
            <a:chExt cx="3608523" cy="43502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34" y="2530624"/>
              <a:ext cx="2028738" cy="431023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772" y="2530624"/>
              <a:ext cx="1579785" cy="4350246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3707904" y="2398620"/>
            <a:ext cx="4625471" cy="1916744"/>
            <a:chOff x="3892289" y="4334086"/>
            <a:chExt cx="4625471" cy="191674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2289" y="4334086"/>
              <a:ext cx="2388493" cy="191674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6051" y="4334086"/>
              <a:ext cx="2251709" cy="1916744"/>
            </a:xfrm>
            <a:prstGeom prst="rect">
              <a:avLst/>
            </a:prstGeom>
          </p:spPr>
        </p:pic>
        <p:sp>
          <p:nvSpPr>
            <p:cNvPr id="21" name="오른쪽 화살표 20"/>
            <p:cNvSpPr/>
            <p:nvPr/>
          </p:nvSpPr>
          <p:spPr bwMode="auto">
            <a:xfrm>
              <a:off x="6061938" y="5134539"/>
              <a:ext cx="460555" cy="339071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B</a:t>
              </a: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801198" y="4680327"/>
            <a:ext cx="3982021" cy="1976086"/>
            <a:chOff x="3801198" y="4680327"/>
            <a:chExt cx="3982021" cy="197608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1198" y="4680327"/>
              <a:ext cx="2201904" cy="181508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5116" y="4680327"/>
              <a:ext cx="1868103" cy="1976086"/>
            </a:xfrm>
            <a:prstGeom prst="rect">
              <a:avLst/>
            </a:prstGeom>
          </p:spPr>
        </p:pic>
        <p:sp>
          <p:nvSpPr>
            <p:cNvPr id="29" name="오른쪽 화살표 28"/>
            <p:cNvSpPr/>
            <p:nvPr/>
          </p:nvSpPr>
          <p:spPr bwMode="auto">
            <a:xfrm>
              <a:off x="5778542" y="5329299"/>
              <a:ext cx="460555" cy="339071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C</a:t>
              </a:r>
              <a:endParaRPr lang="ko-KR" altLang="en-US" sz="14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395536" y="3160479"/>
            <a:ext cx="490899" cy="189404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2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5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Character Skinning</a:t>
            </a:r>
            <a:endParaRPr lang="ko-KR" altLang="en-US" sz="28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1576" y="1251351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왼쪽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발 끝에 있는 </a:t>
            </a:r>
            <a:r>
              <a:rPr lang="ko-KR" altLang="en-US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발가락</a:t>
            </a:r>
            <a:r>
              <a:rPr lang="en-US" altLang="ko-KR" sz="12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(toe)</a:t>
            </a:r>
            <a:r>
              <a:rPr lang="ko-KR" altLang="en-US" sz="1200" kern="0" smtClean="0">
                <a:latin typeface="+mn-ea"/>
              </a:rPr>
              <a:t>를 </a:t>
            </a:r>
            <a:r>
              <a:rPr lang="ko-KR" altLang="en-US" sz="1200" kern="0" smtClean="0">
                <a:latin typeface="+mn-ea"/>
              </a:rPr>
              <a:t>선택한 </a:t>
            </a:r>
            <a:r>
              <a:rPr lang="ko-KR" altLang="en-US" sz="1200" kern="0" dirty="0" smtClean="0">
                <a:latin typeface="+mn-ea"/>
              </a:rPr>
              <a:t>후에 </a:t>
            </a:r>
            <a:r>
              <a:rPr lang="en-US" altLang="ko-KR" sz="1200" kern="0" dirty="0" smtClean="0">
                <a:latin typeface="+mn-ea"/>
              </a:rPr>
              <a:t>Scale</a:t>
            </a:r>
            <a:r>
              <a:rPr lang="ko-KR" altLang="en-US" sz="1200" kern="0" dirty="0" smtClean="0">
                <a:latin typeface="+mn-ea"/>
              </a:rPr>
              <a:t>로 그림처럼 </a:t>
            </a:r>
            <a:r>
              <a:rPr lang="en-US" altLang="ko-KR" sz="1200" kern="0" dirty="0" smtClean="0">
                <a:latin typeface="+mn-ea"/>
              </a:rPr>
              <a:t>mesh</a:t>
            </a:r>
            <a:r>
              <a:rPr lang="ko-KR" altLang="en-US" sz="1200" kern="0" dirty="0" smtClean="0">
                <a:latin typeface="+mn-ea"/>
              </a:rPr>
              <a:t>를 벗어 나지 않도록 확대</a:t>
            </a:r>
            <a:endParaRPr lang="en-US" altLang="ko-KR" sz="1200" kern="0" dirty="0" smtClean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9746" y="1700808"/>
            <a:ext cx="8964488" cy="3203654"/>
            <a:chOff x="179512" y="3212976"/>
            <a:chExt cx="8964488" cy="320365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3933056"/>
              <a:ext cx="3276795" cy="2398741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3937624" y="3212976"/>
              <a:ext cx="5206376" cy="3203654"/>
              <a:chOff x="3723632" y="3185858"/>
              <a:chExt cx="5206376" cy="3203654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6744" y="3185858"/>
                <a:ext cx="1609792" cy="1432942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8829" y="4587370"/>
                <a:ext cx="2571179" cy="1802142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3632" y="3933055"/>
                <a:ext cx="2648567" cy="2425731"/>
              </a:xfrm>
              <a:prstGeom prst="rect">
                <a:avLst/>
              </a:prstGeom>
            </p:spPr>
          </p:pic>
        </p:grpSp>
        <p:sp>
          <p:nvSpPr>
            <p:cNvPr id="20" name="오른쪽 화살표 19"/>
            <p:cNvSpPr/>
            <p:nvPr/>
          </p:nvSpPr>
          <p:spPr bwMode="auto">
            <a:xfrm>
              <a:off x="3488392" y="5003502"/>
              <a:ext cx="460555" cy="339071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2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4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5649</TotalTime>
  <Words>1165</Words>
  <Application>Microsoft Office PowerPoint</Application>
  <PresentationFormat>화면 슬라이드 쇼(4:3)</PresentationFormat>
  <Paragraphs>204</Paragraphs>
  <Slides>22</Slides>
  <Notes>22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introduction</vt:lpstr>
      <vt:lpstr>애니메이션 - Character Studio : 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  <vt:lpstr>Character Skinning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Taejung Park</dc:creator>
  <cp:lastModifiedBy>DS</cp:lastModifiedBy>
  <cp:revision>1211</cp:revision>
  <cp:lastPrinted>2013-09-09T08:18:55Z</cp:lastPrinted>
  <dcterms:created xsi:type="dcterms:W3CDTF">2009-09-02T15:22:41Z</dcterms:created>
  <dcterms:modified xsi:type="dcterms:W3CDTF">2015-12-03T05:14:06Z</dcterms:modified>
</cp:coreProperties>
</file>